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 id="2147483702" r:id="rId2"/>
    <p:sldMasterId id="2147483703" r:id="rId3"/>
    <p:sldMasterId id="2147483704" r:id="rId4"/>
    <p:sldMasterId id="2147483705" r:id="rId5"/>
  </p:sldMasterIdLst>
  <p:notesMasterIdLst>
    <p:notesMasterId r:id="rId6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x="12192000" cy="6858000"/>
  <p:notesSz cx="6858000" cy="9144000"/>
  <p:embeddedFontLst>
    <p:embeddedFont>
      <p:font typeface="Barlow" panose="020B0604020202020204" charset="0"/>
      <p:regular r:id="rId61"/>
      <p:bold r:id="rId62"/>
      <p:italic r:id="rId63"/>
      <p:boldItalic r:id="rId64"/>
    </p:embeddedFont>
    <p:embeddedFont>
      <p:font typeface="Barlow Condensed" panose="020B0604020202020204" charset="0"/>
      <p:regular r:id="rId65"/>
      <p:bold r:id="rId66"/>
      <p:italic r:id="rId67"/>
      <p:boldItalic r:id="rId68"/>
    </p:embeddedFont>
    <p:embeddedFont>
      <p:font typeface="Barlow Light" panose="020B0604020202020204" charset="0"/>
      <p:regular r:id="rId69"/>
      <p:bold r:id="rId70"/>
      <p:italic r:id="rId71"/>
      <p:boldItalic r:id="rId72"/>
    </p:embeddedFont>
    <p:embeddedFont>
      <p:font typeface="Barlow SemiBold" panose="020B0604020202020204" charset="0"/>
      <p:regular r:id="rId73"/>
      <p:bold r:id="rId74"/>
      <p:italic r:id="rId75"/>
      <p:boldItalic r:id="rId76"/>
    </p:embeddedFont>
    <p:embeddedFont>
      <p:font typeface="Barlow Thin" panose="020B0604020202020204" charset="0"/>
      <p:regular r:id="rId77"/>
      <p:bold r:id="rId78"/>
      <p:italic r:id="rId79"/>
      <p:boldItalic r:id="rId80"/>
    </p:embeddedFont>
    <p:embeddedFont>
      <p:font typeface="Calibri" panose="020F0502020204030204" pitchFamily="34" charset="0"/>
      <p:regular r:id="rId81"/>
      <p:bold r:id="rId82"/>
      <p:italic r:id="rId83"/>
      <p:boldItalic r:id="rId84"/>
    </p:embeddedFont>
    <p:embeddedFont>
      <p:font typeface="Montserrat" panose="020B0604020202020204" charset="0"/>
      <p:regular r:id="rId85"/>
      <p:bold r:id="rId86"/>
      <p:italic r:id="rId87"/>
      <p:boldItalic r:id="rId88"/>
    </p:embeddedFont>
    <p:embeddedFont>
      <p:font typeface="Montserrat Medium" panose="020B060402020202020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84" Type="http://schemas.openxmlformats.org/officeDocument/2006/relationships/font" Target="fonts/font24.fntdata"/><Relationship Id="rId89" Type="http://schemas.openxmlformats.org/officeDocument/2006/relationships/font" Target="fonts/font29.fntdata"/><Relationship Id="rId7" Type="http://schemas.openxmlformats.org/officeDocument/2006/relationships/slide" Target="slides/slide2.xml"/><Relationship Id="rId71" Type="http://schemas.openxmlformats.org/officeDocument/2006/relationships/font" Target="fonts/font11.fntdata"/><Relationship Id="rId92" Type="http://schemas.openxmlformats.org/officeDocument/2006/relationships/font" Target="fonts/font32.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font" Target="fonts/font19.fntdata"/><Relationship Id="rId87" Type="http://schemas.openxmlformats.org/officeDocument/2006/relationships/font" Target="fonts/font27.fntdata"/><Relationship Id="rId5" Type="http://schemas.openxmlformats.org/officeDocument/2006/relationships/slideMaster" Target="slideMasters/slideMaster5.xml"/><Relationship Id="rId61" Type="http://schemas.openxmlformats.org/officeDocument/2006/relationships/font" Target="fonts/font1.fntdata"/><Relationship Id="rId82" Type="http://schemas.openxmlformats.org/officeDocument/2006/relationships/font" Target="fonts/font22.fntdata"/><Relationship Id="rId90" Type="http://schemas.openxmlformats.org/officeDocument/2006/relationships/font" Target="fonts/font30.fntdata"/><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2.fntdata"/><Relationship Id="rId80" Type="http://schemas.openxmlformats.org/officeDocument/2006/relationships/font" Target="fonts/font20.fntdata"/><Relationship Id="rId85" Type="http://schemas.openxmlformats.org/officeDocument/2006/relationships/font" Target="fonts/font25.fntdata"/><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font" Target="fonts/font23.fntdata"/><Relationship Id="rId88" Type="http://schemas.openxmlformats.org/officeDocument/2006/relationships/font" Target="fonts/font28.fntdata"/><Relationship Id="rId91" Type="http://schemas.openxmlformats.org/officeDocument/2006/relationships/font" Target="fonts/font31.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font" Target="fonts/font21.fntdata"/><Relationship Id="rId86" Type="http://schemas.openxmlformats.org/officeDocument/2006/relationships/font" Target="fonts/font26.fntdata"/><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 name="Google Shape;4;n"/>
          <p:cNvSpPr txBox="1">
            <a:spLocks noGrp="1"/>
          </p:cNvSpPr>
          <p:nvPr>
            <p:ph type="dt" idx="10"/>
          </p:nvPr>
        </p:nvSpPr>
        <p:spPr>
          <a:xfrm>
            <a:off x="388476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 name="Google Shape;5;n"/>
          <p:cNvSpPr>
            <a:spLocks noGrp="1" noRot="1" noChangeAspect="1"/>
          </p:cNvSpPr>
          <p:nvPr>
            <p:ph type="sldImg" idx="3"/>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 name="Google Shape;6;n"/>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360"/>
            <a:ext cx="2971800" cy="45864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a:t>
            </a:fld>
            <a:endParaRPr sz="12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9: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9: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0: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0: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1: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1: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2: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2: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3: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3: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4: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4: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5: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5: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6: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6: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7: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7: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8: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8: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 name="Google Shape;263;p2: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64" name="Google Shape;264;p2: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9: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19: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0: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0: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1: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21: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2: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22: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3: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3: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4: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5: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25: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6: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26: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7: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27: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8: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8: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3: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9: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29: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0: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30: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1: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1: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2: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32: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3: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33: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4: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34: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5: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35: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6: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36: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7: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37: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8: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38: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4: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9: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39: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0: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40: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1: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41: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2: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42: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3: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43: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4: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44: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5: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45: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6: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46: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7: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47: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8: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48: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5: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9: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49: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50: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50: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51: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p51: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52: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52: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53: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1" name="Google Shape;671;p53: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672" name="Google Shape;672;p53: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400" b="0" strike="noStrike">
                <a:solidFill>
                  <a:srgbClr val="000000"/>
                </a:solidFill>
                <a:latin typeface="Arial"/>
                <a:ea typeface="Arial"/>
                <a:cs typeface="Arial"/>
                <a:sym typeface="Arial"/>
              </a:rPr>
              <a:t>54</a:t>
            </a:fld>
            <a:endParaRPr sz="1400" b="0"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b2d66e5665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2" name="Google Shape;292;gb2d66e5665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6: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6: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7: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7: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8: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 name="Google Shape;19;p2"/>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1"/>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1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2"/>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2"/>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3"/>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13"/>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13"/>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13"/>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9" name="Google Shape;79;p18"/>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2"/>
        <p:cNvGrpSpPr/>
        <p:nvPr/>
      </p:nvGrpSpPr>
      <p:grpSpPr>
        <a:xfrm>
          <a:off x="0" y="0"/>
          <a:ext cx="0" cy="0"/>
          <a:chOff x="0" y="0"/>
          <a:chExt cx="0" cy="0"/>
        </a:xfrm>
      </p:grpSpPr>
      <p:sp>
        <p:nvSpPr>
          <p:cNvPr id="83" name="Google Shape;83;p20"/>
          <p:cNvSpPr txBox="1">
            <a:spLocks noGrp="1"/>
          </p:cNvSpPr>
          <p:nvPr>
            <p:ph type="subTitle" idx="1"/>
          </p:nvPr>
        </p:nvSpPr>
        <p:spPr>
          <a:xfrm>
            <a:off x="838080" y="1424160"/>
            <a:ext cx="10515600" cy="6607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1"/>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7" name="Google Shape;87;p2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21"/>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2" name="Google Shape;92;p2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22"/>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3"/>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7" name="Google Shape;97;p23"/>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3"/>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4"/>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24"/>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5"/>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2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25"/>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5"/>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6"/>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2" name="Google Shape;112;p26"/>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26"/>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26"/>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26"/>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26"/>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7" name="Google Shape;127;p2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8" name="Google Shape;128;p28"/>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0"/>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6"/>
        <p:cNvGrpSpPr/>
        <p:nvPr/>
      </p:nvGrpSpPr>
      <p:grpSpPr>
        <a:xfrm>
          <a:off x="0" y="0"/>
          <a:ext cx="0" cy="0"/>
          <a:chOff x="0" y="0"/>
          <a:chExt cx="0" cy="0"/>
        </a:xfrm>
      </p:grpSpPr>
      <p:sp>
        <p:nvSpPr>
          <p:cNvPr id="137" name="Google Shape;137;p32"/>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2"/>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9" name="Google Shape;139;p32"/>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33"/>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34"/>
          <p:cNvSpPr txBox="1">
            <a:spLocks noGrp="1"/>
          </p:cNvSpPr>
          <p:nvPr>
            <p:ph type="subTitle" idx="1"/>
          </p:nvPr>
        </p:nvSpPr>
        <p:spPr>
          <a:xfrm>
            <a:off x="838080" y="1424160"/>
            <a:ext cx="10515600" cy="6607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35"/>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5"/>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35"/>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35"/>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36"/>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6"/>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36"/>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36"/>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7"/>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37"/>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8"/>
        <p:cNvGrpSpPr/>
        <p:nvPr/>
      </p:nvGrpSpPr>
      <p:grpSpPr>
        <a:xfrm>
          <a:off x="0" y="0"/>
          <a:ext cx="0" cy="0"/>
          <a:chOff x="0" y="0"/>
          <a:chExt cx="0" cy="0"/>
        </a:xfrm>
      </p:grpSpPr>
      <p:sp>
        <p:nvSpPr>
          <p:cNvPr id="159" name="Google Shape;159;p38"/>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1" name="Google Shape;161;p3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3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3" name="Google Shape;163;p38"/>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4"/>
        <p:cNvGrpSpPr/>
        <p:nvPr/>
      </p:nvGrpSpPr>
      <p:grpSpPr>
        <a:xfrm>
          <a:off x="0" y="0"/>
          <a:ext cx="0" cy="0"/>
          <a:chOff x="0" y="0"/>
          <a:chExt cx="0" cy="0"/>
        </a:xfrm>
      </p:grpSpPr>
      <p:sp>
        <p:nvSpPr>
          <p:cNvPr id="165" name="Google Shape;165;p39"/>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9"/>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39"/>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39"/>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9" name="Google Shape;169;p39"/>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0" name="Google Shape;170;p39"/>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1" name="Google Shape;171;p39"/>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41"/>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8"/>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9"/>
        <p:cNvGrpSpPr/>
        <p:nvPr/>
      </p:nvGrpSpPr>
      <p:grpSpPr>
        <a:xfrm>
          <a:off x="0" y="0"/>
          <a:ext cx="0" cy="0"/>
          <a:chOff x="0" y="0"/>
          <a:chExt cx="0" cy="0"/>
        </a:xfrm>
      </p:grpSpPr>
      <p:sp>
        <p:nvSpPr>
          <p:cNvPr id="180" name="Google Shape;180;p43"/>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43"/>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2"/>
        <p:cNvGrpSpPr/>
        <p:nvPr/>
      </p:nvGrpSpPr>
      <p:grpSpPr>
        <a:xfrm>
          <a:off x="0" y="0"/>
          <a:ext cx="0" cy="0"/>
          <a:chOff x="0" y="0"/>
          <a:chExt cx="0" cy="0"/>
        </a:xfrm>
      </p:grpSpPr>
      <p:sp>
        <p:nvSpPr>
          <p:cNvPr id="183" name="Google Shape;183;p44"/>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5"/>
        <p:cNvGrpSpPr/>
        <p:nvPr/>
      </p:nvGrpSpPr>
      <p:grpSpPr>
        <a:xfrm>
          <a:off x="0" y="0"/>
          <a:ext cx="0" cy="0"/>
          <a:chOff x="0" y="0"/>
          <a:chExt cx="0" cy="0"/>
        </a:xfrm>
      </p:grpSpPr>
      <p:sp>
        <p:nvSpPr>
          <p:cNvPr id="186" name="Google Shape;186;p45"/>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4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8" name="Google Shape;188;p45"/>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89"/>
        <p:cNvGrpSpPr/>
        <p:nvPr/>
      </p:nvGrpSpPr>
      <p:grpSpPr>
        <a:xfrm>
          <a:off x="0" y="0"/>
          <a:ext cx="0" cy="0"/>
          <a:chOff x="0" y="0"/>
          <a:chExt cx="0" cy="0"/>
        </a:xfrm>
      </p:grpSpPr>
      <p:sp>
        <p:nvSpPr>
          <p:cNvPr id="190" name="Google Shape;190;p46"/>
          <p:cNvSpPr txBox="1">
            <a:spLocks noGrp="1"/>
          </p:cNvSpPr>
          <p:nvPr>
            <p:ph type="subTitle" idx="1"/>
          </p:nvPr>
        </p:nvSpPr>
        <p:spPr>
          <a:xfrm>
            <a:off x="838080" y="1424160"/>
            <a:ext cx="10515600" cy="6607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91"/>
        <p:cNvGrpSpPr/>
        <p:nvPr/>
      </p:nvGrpSpPr>
      <p:grpSpPr>
        <a:xfrm>
          <a:off x="0" y="0"/>
          <a:ext cx="0" cy="0"/>
          <a:chOff x="0" y="0"/>
          <a:chExt cx="0" cy="0"/>
        </a:xfrm>
      </p:grpSpPr>
      <p:sp>
        <p:nvSpPr>
          <p:cNvPr id="192" name="Google Shape;192;p47"/>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47"/>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4" name="Google Shape;194;p47"/>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5" name="Google Shape;195;p47"/>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96"/>
        <p:cNvGrpSpPr/>
        <p:nvPr/>
      </p:nvGrpSpPr>
      <p:grpSpPr>
        <a:xfrm>
          <a:off x="0" y="0"/>
          <a:ext cx="0" cy="0"/>
          <a:chOff x="0" y="0"/>
          <a:chExt cx="0" cy="0"/>
        </a:xfrm>
      </p:grpSpPr>
      <p:sp>
        <p:nvSpPr>
          <p:cNvPr id="197" name="Google Shape;197;p48"/>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8"/>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9" name="Google Shape;199;p4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0" name="Google Shape;200;p48"/>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01"/>
        <p:cNvGrpSpPr/>
        <p:nvPr/>
      </p:nvGrpSpPr>
      <p:grpSpPr>
        <a:xfrm>
          <a:off x="0" y="0"/>
          <a:ext cx="0" cy="0"/>
          <a:chOff x="0" y="0"/>
          <a:chExt cx="0" cy="0"/>
        </a:xfrm>
      </p:grpSpPr>
      <p:sp>
        <p:nvSpPr>
          <p:cNvPr id="202" name="Google Shape;202;p49"/>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9"/>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4" name="Google Shape;204;p49"/>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5" name="Google Shape;205;p49"/>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06"/>
        <p:cNvGrpSpPr/>
        <p:nvPr/>
      </p:nvGrpSpPr>
      <p:grpSpPr>
        <a:xfrm>
          <a:off x="0" y="0"/>
          <a:ext cx="0" cy="0"/>
          <a:chOff x="0" y="0"/>
          <a:chExt cx="0" cy="0"/>
        </a:xfrm>
      </p:grpSpPr>
      <p:sp>
        <p:nvSpPr>
          <p:cNvPr id="207" name="Google Shape;207;p50"/>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50"/>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9" name="Google Shape;209;p50"/>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10"/>
        <p:cNvGrpSpPr/>
        <p:nvPr/>
      </p:nvGrpSpPr>
      <p:grpSpPr>
        <a:xfrm>
          <a:off x="0" y="0"/>
          <a:ext cx="0" cy="0"/>
          <a:chOff x="0" y="0"/>
          <a:chExt cx="0" cy="0"/>
        </a:xfrm>
      </p:grpSpPr>
      <p:sp>
        <p:nvSpPr>
          <p:cNvPr id="211" name="Google Shape;211;p51"/>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51"/>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3" name="Google Shape;213;p51"/>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4" name="Google Shape;214;p51"/>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5" name="Google Shape;215;p51"/>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16"/>
        <p:cNvGrpSpPr/>
        <p:nvPr/>
      </p:nvGrpSpPr>
      <p:grpSpPr>
        <a:xfrm>
          <a:off x="0" y="0"/>
          <a:ext cx="0" cy="0"/>
          <a:chOff x="0" y="0"/>
          <a:chExt cx="0" cy="0"/>
        </a:xfrm>
      </p:grpSpPr>
      <p:sp>
        <p:nvSpPr>
          <p:cNvPr id="217" name="Google Shape;217;p52"/>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2"/>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9" name="Google Shape;219;p52"/>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52"/>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1" name="Google Shape;221;p52"/>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2" name="Google Shape;222;p52"/>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3" name="Google Shape;223;p52"/>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Content" type="obj">
  <p:cSld name="OBJECT">
    <p:spTree>
      <p:nvGrpSpPr>
        <p:cNvPr id="1" name="Shape 229"/>
        <p:cNvGrpSpPr/>
        <p:nvPr/>
      </p:nvGrpSpPr>
      <p:grpSpPr>
        <a:xfrm>
          <a:off x="0" y="0"/>
          <a:ext cx="0" cy="0"/>
          <a:chOff x="0" y="0"/>
          <a:chExt cx="0" cy="0"/>
        </a:xfrm>
      </p:grpSpPr>
      <p:sp>
        <p:nvSpPr>
          <p:cNvPr id="230" name="Google Shape;230;p54"/>
          <p:cNvSpPr txBox="1">
            <a:spLocks noGrp="1"/>
          </p:cNvSpPr>
          <p:nvPr>
            <p:ph type="title"/>
          </p:nvPr>
        </p:nvSpPr>
        <p:spPr>
          <a:xfrm>
            <a:off x="2032000" y="681037"/>
            <a:ext cx="9321900" cy="1425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2"/>
              </a:buClr>
              <a:buSzPts val="4400"/>
              <a:buFont typeface="Barlow Condensed"/>
              <a:buNone/>
              <a:defRPr>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1" name="Google Shape;231;p54"/>
          <p:cNvSpPr txBox="1">
            <a:spLocks noGrp="1"/>
          </p:cNvSpPr>
          <p:nvPr>
            <p:ph type="body" idx="1"/>
          </p:nvPr>
        </p:nvSpPr>
        <p:spPr>
          <a:xfrm>
            <a:off x="2032000" y="2126973"/>
            <a:ext cx="9321900" cy="40500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Clr>
                <a:schemeClr val="dk1"/>
              </a:buClr>
              <a:buSzPts val="2800"/>
              <a:buChar char="•"/>
              <a:defRPr>
                <a:solidFill>
                  <a:schemeClr val="dk1"/>
                </a:solidFill>
              </a:defRPr>
            </a:lvl1pPr>
            <a:lvl2pPr marL="914400" lvl="1" indent="-381000" algn="l" rtl="0">
              <a:lnSpc>
                <a:spcPct val="90000"/>
              </a:lnSpc>
              <a:spcBef>
                <a:spcPts val="500"/>
              </a:spcBef>
              <a:spcAft>
                <a:spcPts val="0"/>
              </a:spcAft>
              <a:buClr>
                <a:schemeClr val="dk1"/>
              </a:buClr>
              <a:buSzPts val="2400"/>
              <a:buChar char="•"/>
              <a:defRPr>
                <a:solidFill>
                  <a:schemeClr val="dk1"/>
                </a:solidFill>
              </a:defRPr>
            </a:lvl2pPr>
            <a:lvl3pPr marL="1371600" lvl="2" indent="-355600" algn="l" rtl="0">
              <a:lnSpc>
                <a:spcPct val="90000"/>
              </a:lnSpc>
              <a:spcBef>
                <a:spcPts val="500"/>
              </a:spcBef>
              <a:spcAft>
                <a:spcPts val="0"/>
              </a:spcAft>
              <a:buClr>
                <a:schemeClr val="dk1"/>
              </a:buClr>
              <a:buSzPts val="2000"/>
              <a:buChar char="•"/>
              <a:defRPr>
                <a:solidFill>
                  <a:schemeClr val="dk1"/>
                </a:solidFill>
              </a:defRPr>
            </a:lvl3pPr>
            <a:lvl4pPr marL="1828800" lvl="3" indent="-342900" algn="l" rtl="0">
              <a:lnSpc>
                <a:spcPct val="90000"/>
              </a:lnSpc>
              <a:spcBef>
                <a:spcPts val="500"/>
              </a:spcBef>
              <a:spcAft>
                <a:spcPts val="0"/>
              </a:spcAft>
              <a:buClr>
                <a:schemeClr val="dk1"/>
              </a:buClr>
              <a:buSzPts val="1800"/>
              <a:buChar char="•"/>
              <a:defRPr>
                <a:solidFill>
                  <a:schemeClr val="dk1"/>
                </a:solidFill>
              </a:defRPr>
            </a:lvl4pPr>
            <a:lvl5pPr marL="2286000" lvl="4" indent="-342900" algn="l" rtl="0">
              <a:lnSpc>
                <a:spcPct val="90000"/>
              </a:lnSpc>
              <a:spcBef>
                <a:spcPts val="500"/>
              </a:spcBef>
              <a:spcAft>
                <a:spcPts val="0"/>
              </a:spcAft>
              <a:buClr>
                <a:schemeClr val="dk1"/>
              </a:buClr>
              <a:buSzPts val="1800"/>
              <a:buChar char="•"/>
              <a:defRPr>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2" name="Google Shape;232;p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
        <p:nvSpPr>
          <p:cNvPr id="233" name="Google Shape;233;p54"/>
          <p:cNvSpPr txBox="1">
            <a:spLocks noGrp="1"/>
          </p:cNvSpPr>
          <p:nvPr>
            <p:ph type="ftr" idx="11"/>
          </p:nvPr>
        </p:nvSpPr>
        <p:spPr>
          <a:xfrm>
            <a:off x="2032000" y="6356349"/>
            <a:ext cx="41148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accent2"/>
              </a:buClr>
              <a:buSzPts val="1400"/>
              <a:buFont typeface="Barlow"/>
              <a:buNone/>
              <a:defRPr sz="1200" b="0" i="0">
                <a:solidFill>
                  <a:schemeClr val="accent2"/>
                </a:solidFill>
                <a:latin typeface="Barlow"/>
                <a:ea typeface="Barlow"/>
                <a:cs typeface="Barlow"/>
                <a:sym typeface="Barlow"/>
              </a:defRPr>
            </a:lvl1pPr>
            <a:lvl2pPr lvl="1" algn="l" rtl="0">
              <a:lnSpc>
                <a:spcPct val="100000"/>
              </a:lnSpc>
              <a:spcBef>
                <a:spcPts val="0"/>
              </a:spcBef>
              <a:spcAft>
                <a:spcPts val="0"/>
              </a:spcAft>
              <a:buClr>
                <a:schemeClr val="dk1"/>
              </a:buClr>
              <a:buSzPts val="1400"/>
              <a:buFont typeface="Montserrat"/>
              <a:buNone/>
              <a:defRPr/>
            </a:lvl2pPr>
            <a:lvl3pPr lvl="2" algn="l" rtl="0">
              <a:lnSpc>
                <a:spcPct val="100000"/>
              </a:lnSpc>
              <a:spcBef>
                <a:spcPts val="0"/>
              </a:spcBef>
              <a:spcAft>
                <a:spcPts val="0"/>
              </a:spcAft>
              <a:buClr>
                <a:schemeClr val="dk1"/>
              </a:buClr>
              <a:buSzPts val="1400"/>
              <a:buFont typeface="Montserrat"/>
              <a:buNone/>
              <a:defRPr/>
            </a:lvl3pPr>
            <a:lvl4pPr lvl="3" algn="l" rtl="0">
              <a:lnSpc>
                <a:spcPct val="100000"/>
              </a:lnSpc>
              <a:spcBef>
                <a:spcPts val="0"/>
              </a:spcBef>
              <a:spcAft>
                <a:spcPts val="0"/>
              </a:spcAft>
              <a:buClr>
                <a:schemeClr val="dk1"/>
              </a:buClr>
              <a:buSzPts val="1400"/>
              <a:buFont typeface="Montserrat"/>
              <a:buNone/>
              <a:defRPr/>
            </a:lvl4pPr>
            <a:lvl5pPr lvl="4" algn="l" rtl="0">
              <a:lnSpc>
                <a:spcPct val="100000"/>
              </a:lnSpc>
              <a:spcBef>
                <a:spcPts val="0"/>
              </a:spcBef>
              <a:spcAft>
                <a:spcPts val="0"/>
              </a:spcAft>
              <a:buClr>
                <a:schemeClr val="dk1"/>
              </a:buClr>
              <a:buSzPts val="1400"/>
              <a:buFont typeface="Montserrat"/>
              <a:buNone/>
              <a:defRPr/>
            </a:lvl5pPr>
            <a:lvl6pPr lvl="5" algn="l" rtl="0">
              <a:lnSpc>
                <a:spcPct val="100000"/>
              </a:lnSpc>
              <a:spcBef>
                <a:spcPts val="0"/>
              </a:spcBef>
              <a:spcAft>
                <a:spcPts val="0"/>
              </a:spcAft>
              <a:buClr>
                <a:schemeClr val="dk1"/>
              </a:buClr>
              <a:buSzPts val="1400"/>
              <a:buFont typeface="Montserrat"/>
              <a:buNone/>
              <a:defRPr/>
            </a:lvl6pPr>
            <a:lvl7pPr lvl="6" algn="l" rtl="0">
              <a:lnSpc>
                <a:spcPct val="100000"/>
              </a:lnSpc>
              <a:spcBef>
                <a:spcPts val="0"/>
              </a:spcBef>
              <a:spcAft>
                <a:spcPts val="0"/>
              </a:spcAft>
              <a:buClr>
                <a:schemeClr val="dk1"/>
              </a:buClr>
              <a:buSzPts val="1400"/>
              <a:buFont typeface="Montserrat"/>
              <a:buNone/>
              <a:defRPr/>
            </a:lvl7pPr>
            <a:lvl8pPr lvl="7" algn="l" rtl="0">
              <a:lnSpc>
                <a:spcPct val="100000"/>
              </a:lnSpc>
              <a:spcBef>
                <a:spcPts val="0"/>
              </a:spcBef>
              <a:spcAft>
                <a:spcPts val="0"/>
              </a:spcAft>
              <a:buClr>
                <a:schemeClr val="dk1"/>
              </a:buClr>
              <a:buSzPts val="1400"/>
              <a:buFont typeface="Montserrat"/>
              <a:buNone/>
              <a:defRPr/>
            </a:lvl8pPr>
            <a:lvl9pPr lvl="8" algn="l" rtl="0">
              <a:lnSpc>
                <a:spcPct val="100000"/>
              </a:lnSpc>
              <a:spcBef>
                <a:spcPts val="0"/>
              </a:spcBef>
              <a:spcAft>
                <a:spcPts val="0"/>
              </a:spcAft>
              <a:buClr>
                <a:schemeClr val="dk1"/>
              </a:buClr>
              <a:buSzPts val="1400"/>
              <a:buFont typeface="Montserrat"/>
              <a:buNone/>
              <a:defRPr/>
            </a:lvl9pPr>
          </a:lstStyle>
          <a:p>
            <a:endParaRPr/>
          </a:p>
        </p:txBody>
      </p:sp>
      <p:pic>
        <p:nvPicPr>
          <p:cNvPr id="234" name="Google Shape;234;p54"/>
          <p:cNvPicPr preferRelativeResize="0"/>
          <p:nvPr/>
        </p:nvPicPr>
        <p:blipFill rotWithShape="1">
          <a:blip r:embed="rId2">
            <a:alphaModFix/>
          </a:blip>
          <a:srcRect/>
          <a:stretch/>
        </p:blipFill>
        <p:spPr>
          <a:xfrm>
            <a:off x="-458304" y="-1062892"/>
            <a:ext cx="1972666" cy="82091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6"/>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235"/>
        <p:cNvGrpSpPr/>
        <p:nvPr/>
      </p:nvGrpSpPr>
      <p:grpSpPr>
        <a:xfrm>
          <a:off x="0" y="0"/>
          <a:ext cx="0" cy="0"/>
          <a:chOff x="0" y="0"/>
          <a:chExt cx="0" cy="0"/>
        </a:xfrm>
      </p:grpSpPr>
      <p:sp>
        <p:nvSpPr>
          <p:cNvPr id="236" name="Google Shape;236;p55"/>
          <p:cNvSpPr txBox="1">
            <a:spLocks noGrp="1"/>
          </p:cNvSpPr>
          <p:nvPr>
            <p:ph type="title"/>
          </p:nvPr>
        </p:nvSpPr>
        <p:spPr>
          <a:xfrm>
            <a:off x="838200" y="1424054"/>
            <a:ext cx="10515600" cy="14253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8800"/>
              <a:buFont typeface="Barlow Condensed"/>
              <a:buNone/>
              <a:defRPr sz="8800" b="1" i="1">
                <a:solidFill>
                  <a:schemeClr val="dk2"/>
                </a:solidFill>
                <a:latin typeface="Barlow Condensed"/>
                <a:ea typeface="Barlow Condensed"/>
                <a:cs typeface="Barlow Condensed"/>
                <a:sym typeface="Barlow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37" name="Google Shape;237;p55"/>
          <p:cNvPicPr preferRelativeResize="0"/>
          <p:nvPr/>
        </p:nvPicPr>
        <p:blipFill rotWithShape="1">
          <a:blip r:embed="rId2">
            <a:alphaModFix/>
          </a:blip>
          <a:srcRect/>
          <a:stretch/>
        </p:blipFill>
        <p:spPr>
          <a:xfrm>
            <a:off x="5265688" y="3555199"/>
            <a:ext cx="2102099" cy="214055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lumn Content" type="twoTxTwoObj">
  <p:cSld name="TWO_OBJECTS_WITH_TEXT">
    <p:spTree>
      <p:nvGrpSpPr>
        <p:cNvPr id="1" name="Shape 238"/>
        <p:cNvGrpSpPr/>
        <p:nvPr/>
      </p:nvGrpSpPr>
      <p:grpSpPr>
        <a:xfrm>
          <a:off x="0" y="0"/>
          <a:ext cx="0" cy="0"/>
          <a:chOff x="0" y="0"/>
          <a:chExt cx="0" cy="0"/>
        </a:xfrm>
      </p:grpSpPr>
      <p:sp>
        <p:nvSpPr>
          <p:cNvPr id="239" name="Google Shape;239;p5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2"/>
              </a:buClr>
              <a:buSzPts val="4400"/>
              <a:buFont typeface="Barlow Condensed"/>
              <a:buNone/>
              <a:defRPr b="1" i="0">
                <a:solidFill>
                  <a:schemeClr val="dk2"/>
                </a:solidFill>
                <a:latin typeface="Barlow Condensed"/>
                <a:ea typeface="Barlow Condensed"/>
                <a:cs typeface="Barlow Condensed"/>
                <a:sym typeface="Barlow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0" name="Google Shape;240;p5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2"/>
              </a:buClr>
              <a:buSzPts val="2400"/>
              <a:buNone/>
              <a:defRPr sz="2400" b="1" i="1">
                <a:solidFill>
                  <a:schemeClr val="accent2"/>
                </a:solidFill>
                <a:latin typeface="Barlow Condensed"/>
                <a:ea typeface="Barlow Condensed"/>
                <a:cs typeface="Barlow Condensed"/>
                <a:sym typeface="Barlow Condensed"/>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41" name="Google Shape;241;p5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Clr>
                <a:schemeClr val="dk1"/>
              </a:buClr>
              <a:buSzPts val="2800"/>
              <a:buChar char="•"/>
              <a:defRPr>
                <a:solidFill>
                  <a:schemeClr val="dk1"/>
                </a:solidFill>
              </a:defRPr>
            </a:lvl1pPr>
            <a:lvl2pPr marL="914400" lvl="1" indent="-381000" algn="l" rtl="0">
              <a:lnSpc>
                <a:spcPct val="90000"/>
              </a:lnSpc>
              <a:spcBef>
                <a:spcPts val="500"/>
              </a:spcBef>
              <a:spcAft>
                <a:spcPts val="0"/>
              </a:spcAft>
              <a:buClr>
                <a:schemeClr val="dk1"/>
              </a:buClr>
              <a:buSzPts val="2400"/>
              <a:buChar char="•"/>
              <a:defRPr>
                <a:solidFill>
                  <a:schemeClr val="dk1"/>
                </a:solidFill>
              </a:defRPr>
            </a:lvl2pPr>
            <a:lvl3pPr marL="1371600" lvl="2" indent="-355600" algn="l" rtl="0">
              <a:lnSpc>
                <a:spcPct val="90000"/>
              </a:lnSpc>
              <a:spcBef>
                <a:spcPts val="500"/>
              </a:spcBef>
              <a:spcAft>
                <a:spcPts val="0"/>
              </a:spcAft>
              <a:buClr>
                <a:schemeClr val="dk1"/>
              </a:buClr>
              <a:buSzPts val="2000"/>
              <a:buChar char="•"/>
              <a:defRPr>
                <a:solidFill>
                  <a:schemeClr val="dk1"/>
                </a:solidFill>
              </a:defRPr>
            </a:lvl3pPr>
            <a:lvl4pPr marL="1828800" lvl="3" indent="-342900" algn="l" rtl="0">
              <a:lnSpc>
                <a:spcPct val="90000"/>
              </a:lnSpc>
              <a:spcBef>
                <a:spcPts val="500"/>
              </a:spcBef>
              <a:spcAft>
                <a:spcPts val="0"/>
              </a:spcAft>
              <a:buClr>
                <a:schemeClr val="dk1"/>
              </a:buClr>
              <a:buSzPts val="1800"/>
              <a:buChar char="•"/>
              <a:defRPr>
                <a:solidFill>
                  <a:schemeClr val="dk1"/>
                </a:solidFill>
              </a:defRPr>
            </a:lvl4pPr>
            <a:lvl5pPr marL="2286000" lvl="4" indent="-342900" algn="l" rtl="0">
              <a:lnSpc>
                <a:spcPct val="90000"/>
              </a:lnSpc>
              <a:spcBef>
                <a:spcPts val="500"/>
              </a:spcBef>
              <a:spcAft>
                <a:spcPts val="0"/>
              </a:spcAft>
              <a:buClr>
                <a:schemeClr val="dk1"/>
              </a:buClr>
              <a:buSzPts val="1800"/>
              <a:buChar char="•"/>
              <a:defRPr>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 name="Google Shape;242;p5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2"/>
              </a:buClr>
              <a:buSzPts val="2400"/>
              <a:buNone/>
              <a:defRPr sz="2400" b="1" i="1">
                <a:solidFill>
                  <a:schemeClr val="accent2"/>
                </a:solidFill>
                <a:latin typeface="Barlow Condensed"/>
                <a:ea typeface="Barlow Condensed"/>
                <a:cs typeface="Barlow Condensed"/>
                <a:sym typeface="Barlow Condensed"/>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43" name="Google Shape;243;p5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Clr>
                <a:schemeClr val="dk1"/>
              </a:buClr>
              <a:buSzPts val="2800"/>
              <a:buChar char="•"/>
              <a:defRPr>
                <a:solidFill>
                  <a:schemeClr val="dk1"/>
                </a:solidFill>
              </a:defRPr>
            </a:lvl1pPr>
            <a:lvl2pPr marL="914400" lvl="1" indent="-381000" algn="l" rtl="0">
              <a:lnSpc>
                <a:spcPct val="90000"/>
              </a:lnSpc>
              <a:spcBef>
                <a:spcPts val="500"/>
              </a:spcBef>
              <a:spcAft>
                <a:spcPts val="0"/>
              </a:spcAft>
              <a:buClr>
                <a:schemeClr val="dk1"/>
              </a:buClr>
              <a:buSzPts val="2400"/>
              <a:buChar char="•"/>
              <a:defRPr>
                <a:solidFill>
                  <a:schemeClr val="dk1"/>
                </a:solidFill>
              </a:defRPr>
            </a:lvl2pPr>
            <a:lvl3pPr marL="1371600" lvl="2" indent="-355600" algn="l" rtl="0">
              <a:lnSpc>
                <a:spcPct val="90000"/>
              </a:lnSpc>
              <a:spcBef>
                <a:spcPts val="500"/>
              </a:spcBef>
              <a:spcAft>
                <a:spcPts val="0"/>
              </a:spcAft>
              <a:buClr>
                <a:schemeClr val="dk1"/>
              </a:buClr>
              <a:buSzPts val="2000"/>
              <a:buChar char="•"/>
              <a:defRPr>
                <a:solidFill>
                  <a:schemeClr val="dk1"/>
                </a:solidFill>
              </a:defRPr>
            </a:lvl3pPr>
            <a:lvl4pPr marL="1828800" lvl="3" indent="-342900" algn="l" rtl="0">
              <a:lnSpc>
                <a:spcPct val="90000"/>
              </a:lnSpc>
              <a:spcBef>
                <a:spcPts val="500"/>
              </a:spcBef>
              <a:spcAft>
                <a:spcPts val="0"/>
              </a:spcAft>
              <a:buClr>
                <a:schemeClr val="dk1"/>
              </a:buClr>
              <a:buSzPts val="1800"/>
              <a:buChar char="•"/>
              <a:defRPr>
                <a:solidFill>
                  <a:schemeClr val="dk1"/>
                </a:solidFill>
              </a:defRPr>
            </a:lvl4pPr>
            <a:lvl5pPr marL="2286000" lvl="4" indent="-342900" algn="l" rtl="0">
              <a:lnSpc>
                <a:spcPct val="90000"/>
              </a:lnSpc>
              <a:spcBef>
                <a:spcPts val="500"/>
              </a:spcBef>
              <a:spcAft>
                <a:spcPts val="0"/>
              </a:spcAft>
              <a:buClr>
                <a:schemeClr val="dk1"/>
              </a:buClr>
              <a:buSzPts val="1800"/>
              <a:buChar char="•"/>
              <a:defRPr>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4" name="Google Shape;244;p56"/>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accent2"/>
              </a:buClr>
              <a:buSzPts val="1400"/>
              <a:buFont typeface="Barlow"/>
              <a:buNone/>
              <a:defRPr/>
            </a:lvl1pPr>
            <a:lvl2pPr lvl="1" algn="l" rtl="0">
              <a:lnSpc>
                <a:spcPct val="100000"/>
              </a:lnSpc>
              <a:spcBef>
                <a:spcPts val="0"/>
              </a:spcBef>
              <a:spcAft>
                <a:spcPts val="0"/>
              </a:spcAft>
              <a:buClr>
                <a:schemeClr val="dk1"/>
              </a:buClr>
              <a:buSzPts val="1400"/>
              <a:buFont typeface="Montserrat"/>
              <a:buNone/>
              <a:defRPr/>
            </a:lvl2pPr>
            <a:lvl3pPr lvl="2" algn="l" rtl="0">
              <a:lnSpc>
                <a:spcPct val="100000"/>
              </a:lnSpc>
              <a:spcBef>
                <a:spcPts val="0"/>
              </a:spcBef>
              <a:spcAft>
                <a:spcPts val="0"/>
              </a:spcAft>
              <a:buClr>
                <a:schemeClr val="dk1"/>
              </a:buClr>
              <a:buSzPts val="1400"/>
              <a:buFont typeface="Montserrat"/>
              <a:buNone/>
              <a:defRPr/>
            </a:lvl3pPr>
            <a:lvl4pPr lvl="3" algn="l" rtl="0">
              <a:lnSpc>
                <a:spcPct val="100000"/>
              </a:lnSpc>
              <a:spcBef>
                <a:spcPts val="0"/>
              </a:spcBef>
              <a:spcAft>
                <a:spcPts val="0"/>
              </a:spcAft>
              <a:buClr>
                <a:schemeClr val="dk1"/>
              </a:buClr>
              <a:buSzPts val="1400"/>
              <a:buFont typeface="Montserrat"/>
              <a:buNone/>
              <a:defRPr/>
            </a:lvl4pPr>
            <a:lvl5pPr lvl="4" algn="l" rtl="0">
              <a:lnSpc>
                <a:spcPct val="100000"/>
              </a:lnSpc>
              <a:spcBef>
                <a:spcPts val="0"/>
              </a:spcBef>
              <a:spcAft>
                <a:spcPts val="0"/>
              </a:spcAft>
              <a:buClr>
                <a:schemeClr val="dk1"/>
              </a:buClr>
              <a:buSzPts val="1400"/>
              <a:buFont typeface="Montserrat"/>
              <a:buNone/>
              <a:defRPr/>
            </a:lvl5pPr>
            <a:lvl6pPr lvl="5" algn="l" rtl="0">
              <a:lnSpc>
                <a:spcPct val="100000"/>
              </a:lnSpc>
              <a:spcBef>
                <a:spcPts val="0"/>
              </a:spcBef>
              <a:spcAft>
                <a:spcPts val="0"/>
              </a:spcAft>
              <a:buClr>
                <a:schemeClr val="dk1"/>
              </a:buClr>
              <a:buSzPts val="1400"/>
              <a:buFont typeface="Montserrat"/>
              <a:buNone/>
              <a:defRPr/>
            </a:lvl6pPr>
            <a:lvl7pPr lvl="6" algn="l" rtl="0">
              <a:lnSpc>
                <a:spcPct val="100000"/>
              </a:lnSpc>
              <a:spcBef>
                <a:spcPts val="0"/>
              </a:spcBef>
              <a:spcAft>
                <a:spcPts val="0"/>
              </a:spcAft>
              <a:buClr>
                <a:schemeClr val="dk1"/>
              </a:buClr>
              <a:buSzPts val="1400"/>
              <a:buFont typeface="Montserrat"/>
              <a:buNone/>
              <a:defRPr/>
            </a:lvl7pPr>
            <a:lvl8pPr lvl="7" algn="l" rtl="0">
              <a:lnSpc>
                <a:spcPct val="100000"/>
              </a:lnSpc>
              <a:spcBef>
                <a:spcPts val="0"/>
              </a:spcBef>
              <a:spcAft>
                <a:spcPts val="0"/>
              </a:spcAft>
              <a:buClr>
                <a:schemeClr val="dk1"/>
              </a:buClr>
              <a:buSzPts val="1400"/>
              <a:buFont typeface="Montserrat"/>
              <a:buNone/>
              <a:defRPr/>
            </a:lvl8pPr>
            <a:lvl9pPr lvl="8" algn="l" rtl="0">
              <a:lnSpc>
                <a:spcPct val="100000"/>
              </a:lnSpc>
              <a:spcBef>
                <a:spcPts val="0"/>
              </a:spcBef>
              <a:spcAft>
                <a:spcPts val="0"/>
              </a:spcAft>
              <a:buClr>
                <a:schemeClr val="dk1"/>
              </a:buClr>
              <a:buSzPts val="1400"/>
              <a:buFont typeface="Montserrat"/>
              <a:buNone/>
              <a:defRPr/>
            </a:lvl9pPr>
          </a:lstStyle>
          <a:p>
            <a:endParaRPr/>
          </a:p>
        </p:txBody>
      </p:sp>
      <p:sp>
        <p:nvSpPr>
          <p:cNvPr id="245" name="Google Shape;245;p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chemeClr val="dk2"/>
        </a:solidFill>
        <a:effectLst/>
      </p:bgPr>
    </p:bg>
    <p:spTree>
      <p:nvGrpSpPr>
        <p:cNvPr id="1" name="Shape 246"/>
        <p:cNvGrpSpPr/>
        <p:nvPr/>
      </p:nvGrpSpPr>
      <p:grpSpPr>
        <a:xfrm>
          <a:off x="0" y="0"/>
          <a:ext cx="0" cy="0"/>
          <a:chOff x="0" y="0"/>
          <a:chExt cx="0" cy="0"/>
        </a:xfrm>
      </p:grpSpPr>
      <p:sp>
        <p:nvSpPr>
          <p:cNvPr id="247" name="Google Shape;247;p57"/>
          <p:cNvSpPr txBox="1">
            <a:spLocks noGrp="1"/>
          </p:cNvSpPr>
          <p:nvPr>
            <p:ph type="title"/>
          </p:nvPr>
        </p:nvSpPr>
        <p:spPr>
          <a:xfrm>
            <a:off x="838200" y="681037"/>
            <a:ext cx="10515600" cy="1425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4400"/>
              <a:buFont typeface="Barlow Condensed"/>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8" name="Google Shape;248;p57"/>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accent2"/>
              </a:buClr>
              <a:buSzPts val="1400"/>
              <a:buFont typeface="Barlow"/>
              <a:buNone/>
              <a:defRPr/>
            </a:lvl1pPr>
            <a:lvl2pPr lvl="1" algn="l" rtl="0">
              <a:lnSpc>
                <a:spcPct val="100000"/>
              </a:lnSpc>
              <a:spcBef>
                <a:spcPts val="0"/>
              </a:spcBef>
              <a:spcAft>
                <a:spcPts val="0"/>
              </a:spcAft>
              <a:buClr>
                <a:schemeClr val="dk1"/>
              </a:buClr>
              <a:buSzPts val="1400"/>
              <a:buFont typeface="Montserrat"/>
              <a:buNone/>
              <a:defRPr/>
            </a:lvl2pPr>
            <a:lvl3pPr lvl="2" algn="l" rtl="0">
              <a:lnSpc>
                <a:spcPct val="100000"/>
              </a:lnSpc>
              <a:spcBef>
                <a:spcPts val="0"/>
              </a:spcBef>
              <a:spcAft>
                <a:spcPts val="0"/>
              </a:spcAft>
              <a:buClr>
                <a:schemeClr val="dk1"/>
              </a:buClr>
              <a:buSzPts val="1400"/>
              <a:buFont typeface="Montserrat"/>
              <a:buNone/>
              <a:defRPr/>
            </a:lvl3pPr>
            <a:lvl4pPr lvl="3" algn="l" rtl="0">
              <a:lnSpc>
                <a:spcPct val="100000"/>
              </a:lnSpc>
              <a:spcBef>
                <a:spcPts val="0"/>
              </a:spcBef>
              <a:spcAft>
                <a:spcPts val="0"/>
              </a:spcAft>
              <a:buClr>
                <a:schemeClr val="dk1"/>
              </a:buClr>
              <a:buSzPts val="1400"/>
              <a:buFont typeface="Montserrat"/>
              <a:buNone/>
              <a:defRPr/>
            </a:lvl4pPr>
            <a:lvl5pPr lvl="4" algn="l" rtl="0">
              <a:lnSpc>
                <a:spcPct val="100000"/>
              </a:lnSpc>
              <a:spcBef>
                <a:spcPts val="0"/>
              </a:spcBef>
              <a:spcAft>
                <a:spcPts val="0"/>
              </a:spcAft>
              <a:buClr>
                <a:schemeClr val="dk1"/>
              </a:buClr>
              <a:buSzPts val="1400"/>
              <a:buFont typeface="Montserrat"/>
              <a:buNone/>
              <a:defRPr/>
            </a:lvl5pPr>
            <a:lvl6pPr lvl="5" algn="l" rtl="0">
              <a:lnSpc>
                <a:spcPct val="100000"/>
              </a:lnSpc>
              <a:spcBef>
                <a:spcPts val="0"/>
              </a:spcBef>
              <a:spcAft>
                <a:spcPts val="0"/>
              </a:spcAft>
              <a:buClr>
                <a:schemeClr val="dk1"/>
              </a:buClr>
              <a:buSzPts val="1400"/>
              <a:buFont typeface="Montserrat"/>
              <a:buNone/>
              <a:defRPr/>
            </a:lvl6pPr>
            <a:lvl7pPr lvl="6" algn="l" rtl="0">
              <a:lnSpc>
                <a:spcPct val="100000"/>
              </a:lnSpc>
              <a:spcBef>
                <a:spcPts val="0"/>
              </a:spcBef>
              <a:spcAft>
                <a:spcPts val="0"/>
              </a:spcAft>
              <a:buClr>
                <a:schemeClr val="dk1"/>
              </a:buClr>
              <a:buSzPts val="1400"/>
              <a:buFont typeface="Montserrat"/>
              <a:buNone/>
              <a:defRPr/>
            </a:lvl7pPr>
            <a:lvl8pPr lvl="7" algn="l" rtl="0">
              <a:lnSpc>
                <a:spcPct val="100000"/>
              </a:lnSpc>
              <a:spcBef>
                <a:spcPts val="0"/>
              </a:spcBef>
              <a:spcAft>
                <a:spcPts val="0"/>
              </a:spcAft>
              <a:buClr>
                <a:schemeClr val="dk1"/>
              </a:buClr>
              <a:buSzPts val="1400"/>
              <a:buFont typeface="Montserrat"/>
              <a:buNone/>
              <a:defRPr/>
            </a:lvl8pPr>
            <a:lvl9pPr lvl="8" algn="l" rtl="0">
              <a:lnSpc>
                <a:spcPct val="100000"/>
              </a:lnSpc>
              <a:spcBef>
                <a:spcPts val="0"/>
              </a:spcBef>
              <a:spcAft>
                <a:spcPts val="0"/>
              </a:spcAft>
              <a:buClr>
                <a:schemeClr val="dk1"/>
              </a:buClr>
              <a:buSzPts val="1400"/>
              <a:buFont typeface="Montserrat"/>
              <a:buNone/>
              <a:defRPr/>
            </a:lvl9pPr>
          </a:lstStyle>
          <a:p>
            <a:endParaRPr/>
          </a:p>
        </p:txBody>
      </p:sp>
      <p:sp>
        <p:nvSpPr>
          <p:cNvPr id="249" name="Google Shape;249;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pic>
        <p:nvPicPr>
          <p:cNvPr id="250" name="Google Shape;250;p57"/>
          <p:cNvPicPr preferRelativeResize="0"/>
          <p:nvPr/>
        </p:nvPicPr>
        <p:blipFill rotWithShape="1">
          <a:blip r:embed="rId2">
            <a:alphaModFix/>
          </a:blip>
          <a:srcRect r="25395" b="26734"/>
          <a:stretch/>
        </p:blipFill>
        <p:spPr>
          <a:xfrm>
            <a:off x="6994608" y="-405817"/>
            <a:ext cx="5668970" cy="756574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1"/>
        <p:cNvGrpSpPr/>
        <p:nvPr/>
      </p:nvGrpSpPr>
      <p:grpSpPr>
        <a:xfrm>
          <a:off x="0" y="0"/>
          <a:ext cx="0" cy="0"/>
          <a:chOff x="0" y="0"/>
          <a:chExt cx="0" cy="0"/>
        </a:xfrm>
      </p:grpSpPr>
      <p:sp>
        <p:nvSpPr>
          <p:cNvPr id="252" name="Google Shape;252;p58"/>
          <p:cNvSpPr txBox="1">
            <a:spLocks noGrp="1"/>
          </p:cNvSpPr>
          <p:nvPr>
            <p:ph type="title"/>
          </p:nvPr>
        </p:nvSpPr>
        <p:spPr>
          <a:xfrm>
            <a:off x="352475" y="593367"/>
            <a:ext cx="11360700" cy="763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3" name="Google Shape;253;p58"/>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SzPts val="2800"/>
              <a:buChar char="•"/>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254" name="Google Shape;254;p58"/>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3"/>
        <p:cNvGrpSpPr/>
        <p:nvPr/>
      </p:nvGrpSpPr>
      <p:grpSpPr>
        <a:xfrm>
          <a:off x="0" y="0"/>
          <a:ext cx="0" cy="0"/>
          <a:chOff x="0" y="0"/>
          <a:chExt cx="0" cy="0"/>
        </a:xfrm>
      </p:grpSpPr>
      <p:sp>
        <p:nvSpPr>
          <p:cNvPr id="34" name="Google Shape;34;p8"/>
          <p:cNvSpPr txBox="1">
            <a:spLocks noGrp="1"/>
          </p:cNvSpPr>
          <p:nvPr>
            <p:ph type="subTitle" idx="1"/>
          </p:nvPr>
        </p:nvSpPr>
        <p:spPr>
          <a:xfrm>
            <a:off x="838080" y="1424160"/>
            <a:ext cx="10515600" cy="6607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9"/>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9"/>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10"/>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0"/>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080" y="4422960"/>
            <a:ext cx="10515600" cy="100044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p1"/>
          <p:cNvSpPr txBox="1">
            <a:spLocks noGrp="1"/>
          </p:cNvSpPr>
          <p:nvPr>
            <p:ph type="ftr" idx="11"/>
          </p:nvPr>
        </p:nvSpPr>
        <p:spPr>
          <a:xfrm>
            <a:off x="838080" y="6356520"/>
            <a:ext cx="411480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 name="Google Shape;12;p1"/>
          <p:cNvSpPr txBox="1">
            <a:spLocks noGrp="1"/>
          </p:cNvSpPr>
          <p:nvPr>
            <p:ph type="sldNum" idx="12"/>
          </p:nvPr>
        </p:nvSpPr>
        <p:spPr>
          <a:xfrm>
            <a:off x="8610480" y="6356520"/>
            <a:ext cx="274320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FF5C38"/>
                </a:solidFill>
                <a:latin typeface="Barlow"/>
                <a:ea typeface="Barlow"/>
                <a:cs typeface="Barlow"/>
                <a:sym typeface="Barlow"/>
              </a:defRPr>
            </a:lvl1pPr>
            <a:lvl2pPr marL="0" marR="0" lvl="1" indent="0" algn="r" rtl="0">
              <a:lnSpc>
                <a:spcPct val="100000"/>
              </a:lnSpc>
              <a:spcBef>
                <a:spcPts val="0"/>
              </a:spcBef>
              <a:buNone/>
              <a:defRPr sz="1200" b="0" i="0" u="none" strike="noStrike" cap="none">
                <a:solidFill>
                  <a:srgbClr val="FF5C38"/>
                </a:solidFill>
                <a:latin typeface="Barlow"/>
                <a:ea typeface="Barlow"/>
                <a:cs typeface="Barlow"/>
                <a:sym typeface="Barlow"/>
              </a:defRPr>
            </a:lvl2pPr>
            <a:lvl3pPr marL="0" marR="0" lvl="2" indent="0" algn="r" rtl="0">
              <a:lnSpc>
                <a:spcPct val="100000"/>
              </a:lnSpc>
              <a:spcBef>
                <a:spcPts val="0"/>
              </a:spcBef>
              <a:buNone/>
              <a:defRPr sz="1200" b="0" i="0" u="none" strike="noStrike" cap="none">
                <a:solidFill>
                  <a:srgbClr val="FF5C38"/>
                </a:solidFill>
                <a:latin typeface="Barlow"/>
                <a:ea typeface="Barlow"/>
                <a:cs typeface="Barlow"/>
                <a:sym typeface="Barlow"/>
              </a:defRPr>
            </a:lvl3pPr>
            <a:lvl4pPr marL="0" marR="0" lvl="3" indent="0" algn="r" rtl="0">
              <a:lnSpc>
                <a:spcPct val="100000"/>
              </a:lnSpc>
              <a:spcBef>
                <a:spcPts val="0"/>
              </a:spcBef>
              <a:buNone/>
              <a:defRPr sz="1200" b="0" i="0" u="none" strike="noStrike" cap="none">
                <a:solidFill>
                  <a:srgbClr val="FF5C38"/>
                </a:solidFill>
                <a:latin typeface="Barlow"/>
                <a:ea typeface="Barlow"/>
                <a:cs typeface="Barlow"/>
                <a:sym typeface="Barlow"/>
              </a:defRPr>
            </a:lvl4pPr>
            <a:lvl5pPr marL="0" marR="0" lvl="4" indent="0" algn="r" rtl="0">
              <a:lnSpc>
                <a:spcPct val="100000"/>
              </a:lnSpc>
              <a:spcBef>
                <a:spcPts val="0"/>
              </a:spcBef>
              <a:buNone/>
              <a:defRPr sz="1200" b="0" i="0" u="none" strike="noStrike" cap="none">
                <a:solidFill>
                  <a:srgbClr val="FF5C38"/>
                </a:solidFill>
                <a:latin typeface="Barlow"/>
                <a:ea typeface="Barlow"/>
                <a:cs typeface="Barlow"/>
                <a:sym typeface="Barlow"/>
              </a:defRPr>
            </a:lvl5pPr>
            <a:lvl6pPr marL="0" marR="0" lvl="5" indent="0" algn="r" rtl="0">
              <a:lnSpc>
                <a:spcPct val="100000"/>
              </a:lnSpc>
              <a:spcBef>
                <a:spcPts val="0"/>
              </a:spcBef>
              <a:buNone/>
              <a:defRPr sz="1200" b="0" i="0" u="none" strike="noStrike" cap="none">
                <a:solidFill>
                  <a:srgbClr val="FF5C38"/>
                </a:solidFill>
                <a:latin typeface="Barlow"/>
                <a:ea typeface="Barlow"/>
                <a:cs typeface="Barlow"/>
                <a:sym typeface="Barlow"/>
              </a:defRPr>
            </a:lvl6pPr>
            <a:lvl7pPr marL="0" marR="0" lvl="6" indent="0" algn="r" rtl="0">
              <a:lnSpc>
                <a:spcPct val="100000"/>
              </a:lnSpc>
              <a:spcBef>
                <a:spcPts val="0"/>
              </a:spcBef>
              <a:buNone/>
              <a:defRPr sz="1200" b="0" i="0" u="none" strike="noStrike" cap="none">
                <a:solidFill>
                  <a:srgbClr val="FF5C38"/>
                </a:solidFill>
                <a:latin typeface="Barlow"/>
                <a:ea typeface="Barlow"/>
                <a:cs typeface="Barlow"/>
                <a:sym typeface="Barlow"/>
              </a:defRPr>
            </a:lvl7pPr>
            <a:lvl8pPr marL="0" marR="0" lvl="7" indent="0" algn="r" rtl="0">
              <a:lnSpc>
                <a:spcPct val="100000"/>
              </a:lnSpc>
              <a:spcBef>
                <a:spcPts val="0"/>
              </a:spcBef>
              <a:buNone/>
              <a:defRPr sz="1200" b="0" i="0" u="none" strike="noStrike" cap="none">
                <a:solidFill>
                  <a:srgbClr val="FF5C38"/>
                </a:solidFill>
                <a:latin typeface="Barlow"/>
                <a:ea typeface="Barlow"/>
                <a:cs typeface="Barlow"/>
                <a:sym typeface="Barlow"/>
              </a:defRPr>
            </a:lvl8pPr>
            <a:lvl9pPr marL="0" marR="0" lvl="8" indent="0" algn="r" rtl="0">
              <a:lnSpc>
                <a:spcPct val="100000"/>
              </a:lnSpc>
              <a:spcBef>
                <a:spcPts val="0"/>
              </a:spcBef>
              <a:buNone/>
              <a:defRPr sz="1200" b="0" i="0" u="none" strike="noStrike" cap="none">
                <a:solidFill>
                  <a:srgbClr val="FF5C38"/>
                </a:solidFill>
                <a:latin typeface="Barlow"/>
                <a:ea typeface="Barlow"/>
                <a:cs typeface="Barlow"/>
                <a:sym typeface="Barlow"/>
              </a:defRPr>
            </a:lvl9pPr>
          </a:lstStyle>
          <a:p>
            <a:pPr marL="0" lvl="0" indent="0" algn="r" rtl="0">
              <a:spcBef>
                <a:spcPts val="0"/>
              </a:spcBef>
              <a:spcAft>
                <a:spcPts val="0"/>
              </a:spcAft>
              <a:buNone/>
            </a:pPr>
            <a:r>
              <a:rPr lang="en-US"/>
              <a:t>1</a:t>
            </a:r>
            <a:endParaRPr>
              <a:solidFill>
                <a:srgbClr val="000000"/>
              </a:solidFill>
              <a:latin typeface="Times New Roman"/>
              <a:ea typeface="Times New Roman"/>
              <a:cs typeface="Times New Roman"/>
              <a:sym typeface="Times New Roman"/>
            </a:endParaRPr>
          </a:p>
        </p:txBody>
      </p:sp>
      <p:pic>
        <p:nvPicPr>
          <p:cNvPr id="13" name="Google Shape;13;p1"/>
          <p:cNvPicPr preferRelativeResize="0"/>
          <p:nvPr/>
        </p:nvPicPr>
        <p:blipFill rotWithShape="1">
          <a:blip r:embed="rId14">
            <a:alphaModFix/>
          </a:blip>
          <a:srcRect/>
          <a:stretch/>
        </p:blipFill>
        <p:spPr>
          <a:xfrm>
            <a:off x="838080" y="730440"/>
            <a:ext cx="2269440" cy="2310840"/>
          </a:xfrm>
          <a:prstGeom prst="rect">
            <a:avLst/>
          </a:prstGeom>
          <a:noFill/>
          <a:ln>
            <a:noFill/>
          </a:ln>
        </p:spPr>
      </p:pic>
      <p:sp>
        <p:nvSpPr>
          <p:cNvPr id="14" name="Google Shape;14;p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8080" y="681120"/>
            <a:ext cx="10515600" cy="1425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5" name="Google Shape;65;p14"/>
          <p:cNvSpPr txBox="1">
            <a:spLocks noGrp="1"/>
          </p:cNvSpPr>
          <p:nvPr>
            <p:ph type="ftr" idx="11"/>
          </p:nvPr>
        </p:nvSpPr>
        <p:spPr>
          <a:xfrm>
            <a:off x="838080" y="6356520"/>
            <a:ext cx="411480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6" name="Google Shape;66;p14"/>
          <p:cNvSpPr txBox="1">
            <a:spLocks noGrp="1"/>
          </p:cNvSpPr>
          <p:nvPr>
            <p:ph type="sldNum" idx="12"/>
          </p:nvPr>
        </p:nvSpPr>
        <p:spPr>
          <a:xfrm>
            <a:off x="8610480" y="6356520"/>
            <a:ext cx="274320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FF5C38"/>
                </a:solidFill>
                <a:latin typeface="Barlow"/>
                <a:ea typeface="Barlow"/>
                <a:cs typeface="Barlow"/>
                <a:sym typeface="Barlow"/>
              </a:defRPr>
            </a:lvl1pPr>
            <a:lvl2pPr marL="0" marR="0" lvl="1" indent="0" algn="r" rtl="0">
              <a:lnSpc>
                <a:spcPct val="100000"/>
              </a:lnSpc>
              <a:spcBef>
                <a:spcPts val="0"/>
              </a:spcBef>
              <a:buNone/>
              <a:defRPr sz="1200" b="0" i="0" u="none" strike="noStrike" cap="none">
                <a:solidFill>
                  <a:srgbClr val="FF5C38"/>
                </a:solidFill>
                <a:latin typeface="Barlow"/>
                <a:ea typeface="Barlow"/>
                <a:cs typeface="Barlow"/>
                <a:sym typeface="Barlow"/>
              </a:defRPr>
            </a:lvl2pPr>
            <a:lvl3pPr marL="0" marR="0" lvl="2" indent="0" algn="r" rtl="0">
              <a:lnSpc>
                <a:spcPct val="100000"/>
              </a:lnSpc>
              <a:spcBef>
                <a:spcPts val="0"/>
              </a:spcBef>
              <a:buNone/>
              <a:defRPr sz="1200" b="0" i="0" u="none" strike="noStrike" cap="none">
                <a:solidFill>
                  <a:srgbClr val="FF5C38"/>
                </a:solidFill>
                <a:latin typeface="Barlow"/>
                <a:ea typeface="Barlow"/>
                <a:cs typeface="Barlow"/>
                <a:sym typeface="Barlow"/>
              </a:defRPr>
            </a:lvl3pPr>
            <a:lvl4pPr marL="0" marR="0" lvl="3" indent="0" algn="r" rtl="0">
              <a:lnSpc>
                <a:spcPct val="100000"/>
              </a:lnSpc>
              <a:spcBef>
                <a:spcPts val="0"/>
              </a:spcBef>
              <a:buNone/>
              <a:defRPr sz="1200" b="0" i="0" u="none" strike="noStrike" cap="none">
                <a:solidFill>
                  <a:srgbClr val="FF5C38"/>
                </a:solidFill>
                <a:latin typeface="Barlow"/>
                <a:ea typeface="Barlow"/>
                <a:cs typeface="Barlow"/>
                <a:sym typeface="Barlow"/>
              </a:defRPr>
            </a:lvl4pPr>
            <a:lvl5pPr marL="0" marR="0" lvl="4" indent="0" algn="r" rtl="0">
              <a:lnSpc>
                <a:spcPct val="100000"/>
              </a:lnSpc>
              <a:spcBef>
                <a:spcPts val="0"/>
              </a:spcBef>
              <a:buNone/>
              <a:defRPr sz="1200" b="0" i="0" u="none" strike="noStrike" cap="none">
                <a:solidFill>
                  <a:srgbClr val="FF5C38"/>
                </a:solidFill>
                <a:latin typeface="Barlow"/>
                <a:ea typeface="Barlow"/>
                <a:cs typeface="Barlow"/>
                <a:sym typeface="Barlow"/>
              </a:defRPr>
            </a:lvl5pPr>
            <a:lvl6pPr marL="0" marR="0" lvl="5" indent="0" algn="r" rtl="0">
              <a:lnSpc>
                <a:spcPct val="100000"/>
              </a:lnSpc>
              <a:spcBef>
                <a:spcPts val="0"/>
              </a:spcBef>
              <a:buNone/>
              <a:defRPr sz="1200" b="0" i="0" u="none" strike="noStrike" cap="none">
                <a:solidFill>
                  <a:srgbClr val="FF5C38"/>
                </a:solidFill>
                <a:latin typeface="Barlow"/>
                <a:ea typeface="Barlow"/>
                <a:cs typeface="Barlow"/>
                <a:sym typeface="Barlow"/>
              </a:defRPr>
            </a:lvl6pPr>
            <a:lvl7pPr marL="0" marR="0" lvl="6" indent="0" algn="r" rtl="0">
              <a:lnSpc>
                <a:spcPct val="100000"/>
              </a:lnSpc>
              <a:spcBef>
                <a:spcPts val="0"/>
              </a:spcBef>
              <a:buNone/>
              <a:defRPr sz="1200" b="0" i="0" u="none" strike="noStrike" cap="none">
                <a:solidFill>
                  <a:srgbClr val="FF5C38"/>
                </a:solidFill>
                <a:latin typeface="Barlow"/>
                <a:ea typeface="Barlow"/>
                <a:cs typeface="Barlow"/>
                <a:sym typeface="Barlow"/>
              </a:defRPr>
            </a:lvl7pPr>
            <a:lvl8pPr marL="0" marR="0" lvl="7" indent="0" algn="r" rtl="0">
              <a:lnSpc>
                <a:spcPct val="100000"/>
              </a:lnSpc>
              <a:spcBef>
                <a:spcPts val="0"/>
              </a:spcBef>
              <a:buNone/>
              <a:defRPr sz="1200" b="0" i="0" u="none" strike="noStrike" cap="none">
                <a:solidFill>
                  <a:srgbClr val="FF5C38"/>
                </a:solidFill>
                <a:latin typeface="Barlow"/>
                <a:ea typeface="Barlow"/>
                <a:cs typeface="Barlow"/>
                <a:sym typeface="Barlow"/>
              </a:defRPr>
            </a:lvl8pPr>
            <a:lvl9pPr marL="0" marR="0" lvl="8" indent="0" algn="r" rtl="0">
              <a:lnSpc>
                <a:spcPct val="100000"/>
              </a:lnSpc>
              <a:spcBef>
                <a:spcPts val="0"/>
              </a:spcBef>
              <a:buNone/>
              <a:defRPr sz="1200" b="0" i="0" u="none" strike="noStrike" cap="none">
                <a:solidFill>
                  <a:srgbClr val="FF5C38"/>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pic>
        <p:nvPicPr>
          <p:cNvPr id="67" name="Google Shape;67;p14"/>
          <p:cNvPicPr preferRelativeResize="0"/>
          <p:nvPr/>
        </p:nvPicPr>
        <p:blipFill rotWithShape="1">
          <a:blip r:embed="rId14">
            <a:alphaModFix/>
          </a:blip>
          <a:srcRect r="16913" b="17822"/>
          <a:stretch/>
        </p:blipFill>
        <p:spPr>
          <a:xfrm>
            <a:off x="6994440" y="-405720"/>
            <a:ext cx="5668920" cy="7565760"/>
          </a:xfrm>
          <a:prstGeom prst="rect">
            <a:avLst/>
          </a:prstGeom>
          <a:noFill/>
          <a:ln>
            <a:noFill/>
          </a:ln>
        </p:spPr>
      </p:pic>
      <p:sp>
        <p:nvSpPr>
          <p:cNvPr id="68" name="Google Shape;68;p1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2031840" y="681120"/>
            <a:ext cx="9321840" cy="1425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9" name="Google Shape;119;p27"/>
          <p:cNvSpPr txBox="1">
            <a:spLocks noGrp="1"/>
          </p:cNvSpPr>
          <p:nvPr>
            <p:ph type="title" idx="2"/>
          </p:nvPr>
        </p:nvSpPr>
        <p:spPr>
          <a:xfrm>
            <a:off x="2031840" y="2126880"/>
            <a:ext cx="9321840" cy="405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0" name="Google Shape;120;p27"/>
          <p:cNvSpPr txBox="1">
            <a:spLocks noGrp="1"/>
          </p:cNvSpPr>
          <p:nvPr>
            <p:ph type="sldNum" idx="12"/>
          </p:nvPr>
        </p:nvSpPr>
        <p:spPr>
          <a:xfrm>
            <a:off x="8610480" y="6356520"/>
            <a:ext cx="274320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FF5C38"/>
                </a:solidFill>
                <a:latin typeface="Barlow"/>
                <a:ea typeface="Barlow"/>
                <a:cs typeface="Barlow"/>
                <a:sym typeface="Barlow"/>
              </a:defRPr>
            </a:lvl1pPr>
            <a:lvl2pPr marL="0" marR="0" lvl="1" indent="0" algn="r" rtl="0">
              <a:lnSpc>
                <a:spcPct val="100000"/>
              </a:lnSpc>
              <a:spcBef>
                <a:spcPts val="0"/>
              </a:spcBef>
              <a:buNone/>
              <a:defRPr sz="1200" b="0" i="0" u="none" strike="noStrike" cap="none">
                <a:solidFill>
                  <a:srgbClr val="FF5C38"/>
                </a:solidFill>
                <a:latin typeface="Barlow"/>
                <a:ea typeface="Barlow"/>
                <a:cs typeface="Barlow"/>
                <a:sym typeface="Barlow"/>
              </a:defRPr>
            </a:lvl2pPr>
            <a:lvl3pPr marL="0" marR="0" lvl="2" indent="0" algn="r" rtl="0">
              <a:lnSpc>
                <a:spcPct val="100000"/>
              </a:lnSpc>
              <a:spcBef>
                <a:spcPts val="0"/>
              </a:spcBef>
              <a:buNone/>
              <a:defRPr sz="1200" b="0" i="0" u="none" strike="noStrike" cap="none">
                <a:solidFill>
                  <a:srgbClr val="FF5C38"/>
                </a:solidFill>
                <a:latin typeface="Barlow"/>
                <a:ea typeface="Barlow"/>
                <a:cs typeface="Barlow"/>
                <a:sym typeface="Barlow"/>
              </a:defRPr>
            </a:lvl3pPr>
            <a:lvl4pPr marL="0" marR="0" lvl="3" indent="0" algn="r" rtl="0">
              <a:lnSpc>
                <a:spcPct val="100000"/>
              </a:lnSpc>
              <a:spcBef>
                <a:spcPts val="0"/>
              </a:spcBef>
              <a:buNone/>
              <a:defRPr sz="1200" b="0" i="0" u="none" strike="noStrike" cap="none">
                <a:solidFill>
                  <a:srgbClr val="FF5C38"/>
                </a:solidFill>
                <a:latin typeface="Barlow"/>
                <a:ea typeface="Barlow"/>
                <a:cs typeface="Barlow"/>
                <a:sym typeface="Barlow"/>
              </a:defRPr>
            </a:lvl4pPr>
            <a:lvl5pPr marL="0" marR="0" lvl="4" indent="0" algn="r" rtl="0">
              <a:lnSpc>
                <a:spcPct val="100000"/>
              </a:lnSpc>
              <a:spcBef>
                <a:spcPts val="0"/>
              </a:spcBef>
              <a:buNone/>
              <a:defRPr sz="1200" b="0" i="0" u="none" strike="noStrike" cap="none">
                <a:solidFill>
                  <a:srgbClr val="FF5C38"/>
                </a:solidFill>
                <a:latin typeface="Barlow"/>
                <a:ea typeface="Barlow"/>
                <a:cs typeface="Barlow"/>
                <a:sym typeface="Barlow"/>
              </a:defRPr>
            </a:lvl5pPr>
            <a:lvl6pPr marL="0" marR="0" lvl="5" indent="0" algn="r" rtl="0">
              <a:lnSpc>
                <a:spcPct val="100000"/>
              </a:lnSpc>
              <a:spcBef>
                <a:spcPts val="0"/>
              </a:spcBef>
              <a:buNone/>
              <a:defRPr sz="1200" b="0" i="0" u="none" strike="noStrike" cap="none">
                <a:solidFill>
                  <a:srgbClr val="FF5C38"/>
                </a:solidFill>
                <a:latin typeface="Barlow"/>
                <a:ea typeface="Barlow"/>
                <a:cs typeface="Barlow"/>
                <a:sym typeface="Barlow"/>
              </a:defRPr>
            </a:lvl6pPr>
            <a:lvl7pPr marL="0" marR="0" lvl="6" indent="0" algn="r" rtl="0">
              <a:lnSpc>
                <a:spcPct val="100000"/>
              </a:lnSpc>
              <a:spcBef>
                <a:spcPts val="0"/>
              </a:spcBef>
              <a:buNone/>
              <a:defRPr sz="1200" b="0" i="0" u="none" strike="noStrike" cap="none">
                <a:solidFill>
                  <a:srgbClr val="FF5C38"/>
                </a:solidFill>
                <a:latin typeface="Barlow"/>
                <a:ea typeface="Barlow"/>
                <a:cs typeface="Barlow"/>
                <a:sym typeface="Barlow"/>
              </a:defRPr>
            </a:lvl7pPr>
            <a:lvl8pPr marL="0" marR="0" lvl="7" indent="0" algn="r" rtl="0">
              <a:lnSpc>
                <a:spcPct val="100000"/>
              </a:lnSpc>
              <a:spcBef>
                <a:spcPts val="0"/>
              </a:spcBef>
              <a:buNone/>
              <a:defRPr sz="1200" b="0" i="0" u="none" strike="noStrike" cap="none">
                <a:solidFill>
                  <a:srgbClr val="FF5C38"/>
                </a:solidFill>
                <a:latin typeface="Barlow"/>
                <a:ea typeface="Barlow"/>
                <a:cs typeface="Barlow"/>
                <a:sym typeface="Barlow"/>
              </a:defRPr>
            </a:lvl8pPr>
            <a:lvl9pPr marL="0" marR="0" lvl="8" indent="0" algn="r" rtl="0">
              <a:lnSpc>
                <a:spcPct val="100000"/>
              </a:lnSpc>
              <a:spcBef>
                <a:spcPts val="0"/>
              </a:spcBef>
              <a:buNone/>
              <a:defRPr sz="1200" b="0" i="0" u="none" strike="noStrike" cap="none">
                <a:solidFill>
                  <a:srgbClr val="FF5C38"/>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21" name="Google Shape;121;p27"/>
          <p:cNvSpPr txBox="1">
            <a:spLocks noGrp="1"/>
          </p:cNvSpPr>
          <p:nvPr>
            <p:ph type="ftr" idx="11"/>
          </p:nvPr>
        </p:nvSpPr>
        <p:spPr>
          <a:xfrm>
            <a:off x="2031840" y="6356520"/>
            <a:ext cx="411480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122" name="Google Shape;122;p27"/>
          <p:cNvPicPr preferRelativeResize="0"/>
          <p:nvPr/>
        </p:nvPicPr>
        <p:blipFill rotWithShape="1">
          <a:blip r:embed="rId14">
            <a:alphaModFix/>
          </a:blip>
          <a:srcRect/>
          <a:stretch/>
        </p:blipFill>
        <p:spPr>
          <a:xfrm>
            <a:off x="-458280" y="-1062720"/>
            <a:ext cx="1972800" cy="8209080"/>
          </a:xfrm>
          <a:prstGeom prst="rect">
            <a:avLst/>
          </a:prstGeom>
          <a:noFill/>
          <a:ln>
            <a:noFill/>
          </a:ln>
        </p:spPr>
      </p:pic>
      <p:sp>
        <p:nvSpPr>
          <p:cNvPr id="123" name="Google Shape;123;p27"/>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173" name="Google Shape;173;p40"/>
          <p:cNvSpPr txBox="1">
            <a:spLocks noGrp="1"/>
          </p:cNvSpPr>
          <p:nvPr>
            <p:ph type="title"/>
          </p:nvPr>
        </p:nvSpPr>
        <p:spPr>
          <a:xfrm>
            <a:off x="838080" y="1424160"/>
            <a:ext cx="10515600" cy="1425240"/>
          </a:xfrm>
          <a:prstGeom prst="rect">
            <a:avLst/>
          </a:prstGeom>
          <a:noFill/>
          <a:ln>
            <a:noFill/>
          </a:ln>
        </p:spPr>
        <p:txBody>
          <a:bodyPr spcFirstLastPara="1" wrap="square" lIns="91425" tIns="45700" rIns="91425" bIns="45700"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174" name="Google Shape;174;p40"/>
          <p:cNvPicPr preferRelativeResize="0"/>
          <p:nvPr/>
        </p:nvPicPr>
        <p:blipFill rotWithShape="1">
          <a:blip r:embed="rId14">
            <a:alphaModFix/>
          </a:blip>
          <a:srcRect/>
          <a:stretch/>
        </p:blipFill>
        <p:spPr>
          <a:xfrm>
            <a:off x="5265720" y="3555360"/>
            <a:ext cx="2102040" cy="2140560"/>
          </a:xfrm>
          <a:prstGeom prst="rect">
            <a:avLst/>
          </a:prstGeom>
          <a:noFill/>
          <a:ln>
            <a:noFill/>
          </a:ln>
        </p:spPr>
      </p:pic>
      <p:sp>
        <p:nvSpPr>
          <p:cNvPr id="175" name="Google Shape;175;p4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4"/>
        <p:cNvGrpSpPr/>
        <p:nvPr/>
      </p:nvGrpSpPr>
      <p:grpSpPr>
        <a:xfrm>
          <a:off x="0" y="0"/>
          <a:ext cx="0" cy="0"/>
          <a:chOff x="0" y="0"/>
          <a:chExt cx="0" cy="0"/>
        </a:xfrm>
      </p:grpSpPr>
      <p:sp>
        <p:nvSpPr>
          <p:cNvPr id="225" name="Google Shape;225;p53"/>
          <p:cNvSpPr txBox="1">
            <a:spLocks noGrp="1"/>
          </p:cNvSpPr>
          <p:nvPr>
            <p:ph type="title"/>
          </p:nvPr>
        </p:nvSpPr>
        <p:spPr>
          <a:xfrm>
            <a:off x="838200" y="681037"/>
            <a:ext cx="10515600" cy="1425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Barlow Condensed"/>
              <a:buNone/>
              <a:defRPr sz="4400" b="1" i="0" u="none" strike="noStrike" cap="none">
                <a:solidFill>
                  <a:schemeClr val="dk2"/>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Google Shape;226;p53"/>
          <p:cNvSpPr txBox="1">
            <a:spLocks noGrp="1"/>
          </p:cNvSpPr>
          <p:nvPr>
            <p:ph type="body" idx="1"/>
          </p:nvPr>
        </p:nvSpPr>
        <p:spPr>
          <a:xfrm>
            <a:off x="838200" y="2126973"/>
            <a:ext cx="10515600" cy="405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227" name="Google Shape;227;p53"/>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2"/>
              </a:buClr>
              <a:buSzPts val="1400"/>
              <a:buFont typeface="Barlow"/>
              <a:buNone/>
              <a:defRPr sz="1200" b="0" i="0" u="none" strike="noStrike" cap="none">
                <a:solidFill>
                  <a:schemeClr val="accent2"/>
                </a:solidFill>
                <a:latin typeface="Barlow"/>
                <a:ea typeface="Barlow"/>
                <a:cs typeface="Barlow"/>
                <a:sym typeface="Barlow"/>
              </a:defRPr>
            </a:lvl1pPr>
            <a:lvl2pPr marR="0" lvl="1"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9pPr>
          </a:lstStyle>
          <a:p>
            <a:endParaRPr/>
          </a:p>
        </p:txBody>
      </p:sp>
      <p:sp>
        <p:nvSpPr>
          <p:cNvPr id="228" name="Google Shape;228;p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es.copovertylawproject.org/events"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hyperlink" Target="https://www.copovertylawproject.org/events" TargetMode="External"/><Relationship Id="rId4" Type="http://schemas.openxmlformats.org/officeDocument/2006/relationships/hyperlink" Target="mailto:contact@copovertylawproject.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mailto:contact@copovertylawproject.org"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hyperlink" Target="https://www.surveymonkey.com/r/BGZ2VG5" TargetMode="External"/><Relationship Id="rId4" Type="http://schemas.openxmlformats.org/officeDocument/2006/relationships/hyperlink" Target="https://www.surveymonkey.com/r/YM2RWN7"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hyperlink" Target="https://cdola.colorado.gov/mobile-home-park-dispute-resolution" TargetMode="External"/><Relationship Id="rId2" Type="http://schemas.openxmlformats.org/officeDocument/2006/relationships/notesSlide" Target="../notesSlides/notesSlide48.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hyperlink" Target="https://www.surveymonkey.com/r/BGZ2VG5" TargetMode="External"/><Relationship Id="rId2" Type="http://schemas.openxmlformats.org/officeDocument/2006/relationships/notesSlide" Target="../notesSlides/notesSlide53.xml"/><Relationship Id="rId1" Type="http://schemas.openxmlformats.org/officeDocument/2006/relationships/slideLayout" Target="../slideLayouts/slideLayout25.xml"/><Relationship Id="rId5" Type="http://schemas.openxmlformats.org/officeDocument/2006/relationships/hyperlink" Target="https://www.surveymonkey.com/r/YM2RWN7" TargetMode="External"/><Relationship Id="rId4" Type="http://schemas.openxmlformats.org/officeDocument/2006/relationships/hyperlink" Target="mailto:contact@copovertylawproject.org"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258"/>
        <p:cNvGrpSpPr/>
        <p:nvPr/>
      </p:nvGrpSpPr>
      <p:grpSpPr>
        <a:xfrm>
          <a:off x="0" y="0"/>
          <a:ext cx="0" cy="0"/>
          <a:chOff x="0" y="0"/>
          <a:chExt cx="0" cy="0"/>
        </a:xfrm>
      </p:grpSpPr>
      <p:sp>
        <p:nvSpPr>
          <p:cNvPr id="259" name="Google Shape;259;p59"/>
          <p:cNvSpPr txBox="1"/>
          <p:nvPr/>
        </p:nvSpPr>
        <p:spPr>
          <a:xfrm>
            <a:off x="838080" y="3198240"/>
            <a:ext cx="10515600" cy="1456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4800" b="1" i="0" u="none" strike="noStrike" cap="none">
                <a:solidFill>
                  <a:srgbClr val="003348"/>
                </a:solidFill>
                <a:latin typeface="Barlow SemiBold"/>
                <a:ea typeface="Barlow SemiBold"/>
                <a:cs typeface="Barlow SemiBold"/>
                <a:sym typeface="Barlow SemiBold"/>
              </a:rPr>
              <a:t>Mobile Home Park Act (MHPA): Retaliation</a:t>
            </a:r>
            <a:endParaRPr sz="4800" b="0" i="0" u="none" strike="noStrike" cap="none">
              <a:latin typeface="Arial"/>
              <a:ea typeface="Arial"/>
              <a:cs typeface="Arial"/>
              <a:sym typeface="Arial"/>
            </a:endParaRPr>
          </a:p>
        </p:txBody>
      </p:sp>
      <p:sp>
        <p:nvSpPr>
          <p:cNvPr id="260" name="Google Shape;260;p59"/>
          <p:cNvSpPr txBox="1"/>
          <p:nvPr/>
        </p:nvSpPr>
        <p:spPr>
          <a:xfrm>
            <a:off x="838080" y="4654440"/>
            <a:ext cx="10185480" cy="1456200"/>
          </a:xfrm>
          <a:prstGeom prst="rect">
            <a:avLst/>
          </a:prstGeom>
          <a:noFill/>
          <a:ln>
            <a:noFill/>
          </a:ln>
        </p:spPr>
        <p:txBody>
          <a:bodyPr spcFirstLastPara="1" wrap="square" lIns="91425" tIns="45700" rIns="91425" bIns="45700" anchor="t" anchorCtr="0">
            <a:noAutofit/>
          </a:bodyPr>
          <a:lstStyle/>
          <a:p>
            <a:pPr marL="50760" marR="0" lvl="0" indent="0" algn="l" rtl="0">
              <a:lnSpc>
                <a:spcPct val="90000"/>
              </a:lnSpc>
              <a:spcBef>
                <a:spcPts val="0"/>
              </a:spcBef>
              <a:spcAft>
                <a:spcPts val="0"/>
              </a:spcAft>
              <a:buNone/>
            </a:pPr>
            <a:r>
              <a:rPr lang="en-US" sz="4400" b="1" i="1" u="none" strike="noStrike" cap="none">
                <a:solidFill>
                  <a:srgbClr val="FFFFFF"/>
                </a:solidFill>
                <a:latin typeface="Barlow SemiBold"/>
                <a:ea typeface="Barlow SemiBold"/>
                <a:cs typeface="Barlow SemiBold"/>
                <a:sym typeface="Barlow SemiBold"/>
              </a:rPr>
              <a:t>Las represalias </a:t>
            </a:r>
            <a:r>
              <a:rPr lang="en-US" sz="4400" b="0" i="1" u="none" strike="noStrike" cap="none">
                <a:solidFill>
                  <a:srgbClr val="FFFFFF"/>
                </a:solidFill>
                <a:latin typeface="Barlow"/>
                <a:ea typeface="Barlow"/>
                <a:cs typeface="Barlow"/>
                <a:sym typeface="Barlow"/>
              </a:rPr>
              <a:t>según la Ley de predios de casas móviles </a:t>
            </a:r>
            <a:r>
              <a:rPr lang="en-US" sz="4000" b="0" i="0" u="none" strike="noStrike" cap="none">
                <a:solidFill>
                  <a:srgbClr val="FFFFFF"/>
                </a:solidFill>
                <a:latin typeface="Barlow Thin"/>
                <a:ea typeface="Barlow Thin"/>
                <a:cs typeface="Barlow Thin"/>
                <a:sym typeface="Barlow Thin"/>
              </a:rPr>
              <a:t>(</a:t>
            </a:r>
            <a:r>
              <a:rPr lang="en-US" sz="4000" b="0" i="1" u="none" strike="noStrike" cap="none">
                <a:solidFill>
                  <a:srgbClr val="FFFFFF"/>
                </a:solidFill>
                <a:latin typeface="Barlow Thin"/>
                <a:ea typeface="Barlow Thin"/>
                <a:cs typeface="Barlow Thin"/>
                <a:sym typeface="Barlow Thin"/>
              </a:rPr>
              <a:t>MHPA</a:t>
            </a:r>
            <a:r>
              <a:rPr lang="en-US" sz="4000" b="0" i="0" u="none" strike="noStrike" cap="none">
                <a:solidFill>
                  <a:srgbClr val="FFFFFF"/>
                </a:solidFill>
                <a:latin typeface="Barlow Thin"/>
                <a:ea typeface="Barlow Thin"/>
                <a:cs typeface="Barlow Thin"/>
                <a:sym typeface="Barlow Thin"/>
              </a:rPr>
              <a:t>, </a:t>
            </a:r>
            <a:r>
              <a:rPr lang="en-US" sz="3200" b="0" i="0" u="none" strike="noStrike" cap="none">
                <a:solidFill>
                  <a:srgbClr val="FFFFFF"/>
                </a:solidFill>
                <a:latin typeface="Barlow Thin"/>
                <a:ea typeface="Barlow Thin"/>
                <a:cs typeface="Barlow Thin"/>
                <a:sym typeface="Barlow Thin"/>
              </a:rPr>
              <a:t>por sus siglas en inglés</a:t>
            </a:r>
            <a:r>
              <a:rPr lang="en-US" sz="4000" b="0" i="0" u="none" strike="noStrike" cap="none">
                <a:solidFill>
                  <a:srgbClr val="FFFFFF"/>
                </a:solidFill>
                <a:latin typeface="Barlow Thin"/>
                <a:ea typeface="Barlow Thin"/>
                <a:cs typeface="Barlow Thin"/>
                <a:sym typeface="Barlow Thin"/>
              </a:rPr>
              <a:t>)</a:t>
            </a:r>
            <a:endParaRPr sz="4000" b="0" i="0" u="none" strike="noStrike" cap="none">
              <a:solidFill>
                <a:srgbClr val="FFFFFF"/>
              </a:solidFill>
              <a:latin typeface="Barlow Thin"/>
              <a:ea typeface="Barlow Thin"/>
              <a:cs typeface="Barlow Thin"/>
              <a:sym typeface="Barlow Thin"/>
            </a:endParaRPr>
          </a:p>
          <a:p>
            <a:pPr marL="50760" marR="0" lvl="0" indent="0" algn="l" rtl="0">
              <a:lnSpc>
                <a:spcPct val="90000"/>
              </a:lnSpc>
              <a:spcBef>
                <a:spcPts val="0"/>
              </a:spcBef>
              <a:spcAft>
                <a:spcPts val="0"/>
              </a:spcAft>
              <a:buNone/>
            </a:pPr>
            <a:endParaRPr sz="4000">
              <a:solidFill>
                <a:srgbClr val="FFFFFF"/>
              </a:solidFill>
              <a:latin typeface="Barlow Thin"/>
              <a:ea typeface="Barlow Thin"/>
              <a:cs typeface="Barlow Thin"/>
              <a:sym typeface="Barlow Thin"/>
            </a:endParaRPr>
          </a:p>
          <a:p>
            <a:pPr marL="406400" lvl="0" indent="-355600" algn="ctr" rtl="0">
              <a:lnSpc>
                <a:spcPct val="70000"/>
              </a:lnSpc>
              <a:spcBef>
                <a:spcPts val="1000"/>
              </a:spcBef>
              <a:spcAft>
                <a:spcPts val="0"/>
              </a:spcAft>
              <a:buClr>
                <a:schemeClr val="dk1"/>
              </a:buClr>
              <a:buSzPts val="4070"/>
              <a:buFont typeface="Arial"/>
              <a:buNone/>
            </a:pPr>
            <a:r>
              <a:rPr lang="en-US" sz="2370" b="1" i="1">
                <a:solidFill>
                  <a:schemeClr val="lt1"/>
                </a:solidFill>
                <a:latin typeface="Barlow SemiBold"/>
                <a:ea typeface="Barlow SemiBold"/>
                <a:cs typeface="Barlow SemiBold"/>
                <a:sym typeface="Barlow SemiBold"/>
              </a:rPr>
              <a:t>© 2020 Colorado Poverty Law Project</a:t>
            </a:r>
            <a:endParaRPr sz="4000">
              <a:solidFill>
                <a:srgbClr val="FFFFFF"/>
              </a:solidFill>
              <a:latin typeface="Barlow Thin"/>
              <a:ea typeface="Barlow Thin"/>
              <a:cs typeface="Barlow Thin"/>
              <a:sym typeface="Barlow Thin"/>
            </a:endParaRPr>
          </a:p>
          <a:p>
            <a:pPr marL="50760" marR="0" lvl="0" indent="0" algn="l" rtl="0">
              <a:lnSpc>
                <a:spcPct val="90000"/>
              </a:lnSpc>
              <a:spcBef>
                <a:spcPts val="0"/>
              </a:spcBef>
              <a:spcAft>
                <a:spcPts val="0"/>
              </a:spcAft>
              <a:buNone/>
            </a:pPr>
            <a:endParaRPr sz="4000">
              <a:solidFill>
                <a:srgbClr val="FFFFFF"/>
              </a:solidFill>
              <a:latin typeface="Barlow Thin"/>
              <a:ea typeface="Barlow Thin"/>
              <a:cs typeface="Barlow Thin"/>
              <a:sym typeface="Barlow Thin"/>
            </a:endParaRPr>
          </a:p>
          <a:p>
            <a:pPr marL="50760" marR="0" lvl="0" indent="0" algn="l" rtl="0">
              <a:lnSpc>
                <a:spcPct val="90000"/>
              </a:lnSpc>
              <a:spcBef>
                <a:spcPts val="0"/>
              </a:spcBef>
              <a:spcAft>
                <a:spcPts val="0"/>
              </a:spcAft>
              <a:buNone/>
            </a:pPr>
            <a:endParaRPr sz="4000">
              <a:solidFill>
                <a:srgbClr val="FFFFFF"/>
              </a:solidFill>
              <a:latin typeface="Barlow Thin"/>
              <a:ea typeface="Barlow Thin"/>
              <a:cs typeface="Barlow Thin"/>
              <a:sym typeface="Barlow Th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1"/>
        <p:cNvGrpSpPr/>
        <p:nvPr/>
      </p:nvGrpSpPr>
      <p:grpSpPr>
        <a:xfrm>
          <a:off x="0" y="0"/>
          <a:ext cx="0" cy="0"/>
          <a:chOff x="0" y="0"/>
          <a:chExt cx="0" cy="0"/>
        </a:xfrm>
      </p:grpSpPr>
      <p:sp>
        <p:nvSpPr>
          <p:cNvPr id="322" name="Google Shape;322;p68"/>
          <p:cNvSpPr txBox="1"/>
          <p:nvPr/>
        </p:nvSpPr>
        <p:spPr>
          <a:xfrm>
            <a:off x="1583280" y="484920"/>
            <a:ext cx="494964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Entry Fees</a:t>
            </a:r>
            <a:endParaRPr sz="4000" b="0" i="0" u="none" strike="noStrike" cap="none">
              <a:latin typeface="Arial"/>
              <a:ea typeface="Arial"/>
              <a:cs typeface="Arial"/>
              <a:sym typeface="Arial"/>
            </a:endParaRPr>
          </a:p>
        </p:txBody>
      </p:sp>
      <p:sp>
        <p:nvSpPr>
          <p:cNvPr id="323" name="Google Shape;323;p68"/>
          <p:cNvSpPr txBox="1"/>
          <p:nvPr/>
        </p:nvSpPr>
        <p:spPr>
          <a:xfrm>
            <a:off x="6657840" y="1643400"/>
            <a:ext cx="4949640" cy="5060880"/>
          </a:xfrm>
          <a:prstGeom prst="rect">
            <a:avLst/>
          </a:prstGeom>
          <a:noFill/>
          <a:ln>
            <a:noFill/>
          </a:ln>
        </p:spPr>
        <p:txBody>
          <a:bodyPr spcFirstLastPara="1" wrap="square" lIns="91425" tIns="45700" rIns="91425" bIns="45700" anchor="t" anchorCtr="0">
            <a:noAutofit/>
          </a:bodyPr>
          <a:lstStyle/>
          <a:p>
            <a:pPr marL="465120" marR="0" lvl="0" indent="-338040" algn="l" rtl="0">
              <a:lnSpc>
                <a:spcPct val="90000"/>
              </a:lnSpc>
              <a:spcBef>
                <a:spcPts val="0"/>
              </a:spcBef>
              <a:spcAft>
                <a:spcPts val="0"/>
              </a:spcAft>
              <a:buClr>
                <a:srgbClr val="003348"/>
              </a:buClr>
              <a:buSzPts val="1260"/>
              <a:buFont typeface="Arial"/>
              <a:buChar char="•"/>
            </a:pPr>
            <a:r>
              <a:rPr lang="en-US" sz="2800" b="0" i="0" u="none" strike="noStrike" cap="none">
                <a:solidFill>
                  <a:srgbClr val="007096"/>
                </a:solidFill>
                <a:latin typeface="Montserrat"/>
                <a:ea typeface="Montserrat"/>
                <a:cs typeface="Montserrat"/>
                <a:sym typeface="Montserrat"/>
              </a:rPr>
              <a:t>¿Qué es el alquiler?</a:t>
            </a:r>
            <a:endParaRPr sz="2800" b="0" i="0" u="none" strike="noStrike" cap="none">
              <a:latin typeface="Arial"/>
              <a:ea typeface="Arial"/>
              <a:cs typeface="Arial"/>
              <a:sym typeface="Arial"/>
            </a:endParaRPr>
          </a:p>
          <a:p>
            <a:pPr marL="465120" marR="0" lvl="0" indent="-338040" algn="l" rtl="0">
              <a:lnSpc>
                <a:spcPct val="90000"/>
              </a:lnSpc>
              <a:spcBef>
                <a:spcPts val="1199"/>
              </a:spcBef>
              <a:spcAft>
                <a:spcPts val="0"/>
              </a:spcAft>
              <a:buClr>
                <a:srgbClr val="003348"/>
              </a:buClr>
              <a:buSzPts val="1260"/>
              <a:buFont typeface="Arial"/>
              <a:buChar char="•"/>
            </a:pPr>
            <a:r>
              <a:rPr lang="en-US" sz="2800" b="0" i="0" u="none" strike="noStrike" cap="none">
                <a:solidFill>
                  <a:srgbClr val="007096"/>
                </a:solidFill>
                <a:latin typeface="Montserrat"/>
                <a:ea typeface="Montserrat"/>
                <a:cs typeface="Montserrat"/>
                <a:sym typeface="Montserrat"/>
              </a:rPr>
              <a:t> </a:t>
            </a:r>
            <a:r>
              <a:rPr lang="en-US" sz="2400" b="0" i="0" u="none" strike="noStrike" cap="none">
                <a:solidFill>
                  <a:srgbClr val="007096"/>
                </a:solidFill>
                <a:latin typeface="Montserrat"/>
                <a:ea typeface="Montserrat"/>
                <a:cs typeface="Montserrat"/>
                <a:sym typeface="Montserrat"/>
              </a:rPr>
              <a:t>"Alquiler" significa cualquier dinero u otra contraprestación que se pagará a la gerencia por el derecho de uso, posesión y ocupación de las instalaciones. </a:t>
            </a:r>
            <a:endParaRPr sz="2400" b="0" i="0" u="none" strike="noStrike" cap="none">
              <a:latin typeface="Arial"/>
              <a:ea typeface="Arial"/>
              <a:cs typeface="Arial"/>
              <a:sym typeface="Arial"/>
            </a:endParaRPr>
          </a:p>
        </p:txBody>
      </p:sp>
      <p:sp>
        <p:nvSpPr>
          <p:cNvPr id="324" name="Google Shape;324;p68"/>
          <p:cNvSpPr txBox="1"/>
          <p:nvPr/>
        </p:nvSpPr>
        <p:spPr>
          <a:xfrm>
            <a:off x="1583280" y="1643400"/>
            <a:ext cx="4949640" cy="50608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440"/>
              <a:buFont typeface="Arial"/>
              <a:buChar char="•"/>
            </a:pPr>
            <a:r>
              <a:rPr lang="en-US" sz="3200" b="0" i="0" u="none" strike="noStrike" cap="none">
                <a:solidFill>
                  <a:srgbClr val="003348"/>
                </a:solidFill>
                <a:latin typeface="Montserrat"/>
                <a:ea typeface="Montserrat"/>
                <a:cs typeface="Montserrat"/>
                <a:sym typeface="Montserrat"/>
              </a:rPr>
              <a:t>What is rent?</a:t>
            </a:r>
            <a:endParaRPr sz="3200" b="0" i="0" u="none" strike="noStrike" cap="none">
              <a:latin typeface="Arial"/>
              <a:ea typeface="Arial"/>
              <a:cs typeface="Arial"/>
              <a:sym typeface="Arial"/>
            </a:endParaRPr>
          </a:p>
          <a:p>
            <a:pPr marL="457200" marR="0" lvl="0" indent="-406440" algn="l" rtl="0">
              <a:lnSpc>
                <a:spcPct val="90000"/>
              </a:lnSpc>
              <a:spcBef>
                <a:spcPts val="1199"/>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“Rent” means any money or other consideration to be paid to the management for the right of use, possession, and occupation of the premises. </a:t>
            </a:r>
            <a:endParaRPr sz="2800" b="0" i="0" u="none" strike="noStrike" cap="none">
              <a:latin typeface="Arial"/>
              <a:ea typeface="Arial"/>
              <a:cs typeface="Arial"/>
              <a:sym typeface="Arial"/>
            </a:endParaRPr>
          </a:p>
          <a:p>
            <a:pPr marL="228600" marR="0" lvl="0" indent="-50759" algn="l" rtl="0">
              <a:lnSpc>
                <a:spcPct val="90000"/>
              </a:lnSpc>
              <a:spcBef>
                <a:spcPts val="1199"/>
              </a:spcBef>
              <a:spcAft>
                <a:spcPts val="0"/>
              </a:spcAft>
              <a:buNone/>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325" name="Google Shape;325;p68"/>
          <p:cNvSpPr txBox="1"/>
          <p:nvPr/>
        </p:nvSpPr>
        <p:spPr>
          <a:xfrm>
            <a:off x="6657840" y="167760"/>
            <a:ext cx="494964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600" b="1" i="0" u="none" strike="noStrike" cap="none">
                <a:solidFill>
                  <a:srgbClr val="FFA300"/>
                </a:solidFill>
                <a:latin typeface="Barlow Condensed"/>
                <a:ea typeface="Barlow Condensed"/>
                <a:cs typeface="Barlow Condensed"/>
                <a:sym typeface="Barlow Condensed"/>
              </a:rPr>
              <a:t>Tarifa de entrada</a:t>
            </a:r>
            <a:endParaRPr sz="3600" b="0" i="0" u="none" strike="noStrike" cap="non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9"/>
        <p:cNvGrpSpPr/>
        <p:nvPr/>
      </p:nvGrpSpPr>
      <p:grpSpPr>
        <a:xfrm>
          <a:off x="0" y="0"/>
          <a:ext cx="0" cy="0"/>
          <a:chOff x="0" y="0"/>
          <a:chExt cx="0" cy="0"/>
        </a:xfrm>
      </p:grpSpPr>
      <p:sp>
        <p:nvSpPr>
          <p:cNvPr id="330" name="Google Shape;330;p69"/>
          <p:cNvSpPr txBox="1"/>
          <p:nvPr/>
        </p:nvSpPr>
        <p:spPr>
          <a:xfrm>
            <a:off x="1583280" y="484920"/>
            <a:ext cx="494964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Entry Fees</a:t>
            </a:r>
            <a:endParaRPr sz="4000" b="0" i="0" u="none" strike="noStrike" cap="none">
              <a:latin typeface="Arial"/>
              <a:ea typeface="Arial"/>
              <a:cs typeface="Arial"/>
              <a:sym typeface="Arial"/>
            </a:endParaRPr>
          </a:p>
        </p:txBody>
      </p:sp>
      <p:sp>
        <p:nvSpPr>
          <p:cNvPr id="331" name="Google Shape;331;p69"/>
          <p:cNvSpPr txBox="1"/>
          <p:nvPr/>
        </p:nvSpPr>
        <p:spPr>
          <a:xfrm>
            <a:off x="6657840" y="1643400"/>
            <a:ext cx="4949640" cy="5060880"/>
          </a:xfrm>
          <a:prstGeom prst="rect">
            <a:avLst/>
          </a:prstGeom>
          <a:noFill/>
          <a:ln>
            <a:noFill/>
          </a:ln>
        </p:spPr>
        <p:txBody>
          <a:bodyPr spcFirstLastPara="1" wrap="square" lIns="91425" tIns="45700" rIns="91425" bIns="45700" anchor="t" anchorCtr="0">
            <a:noAutofit/>
          </a:bodyPr>
          <a:lstStyle/>
          <a:p>
            <a:pPr marL="457200" marR="0" lvl="0" indent="-406440" algn="l" rtl="0">
              <a:lnSpc>
                <a:spcPct val="90000"/>
              </a:lnSpc>
              <a:spcBef>
                <a:spcPts val="0"/>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¿Cuándo se puede aumentar el alquiler? </a:t>
            </a:r>
            <a:endParaRPr sz="2000" b="0" i="0" u="none" strike="noStrike" cap="none">
              <a:latin typeface="Arial"/>
              <a:ea typeface="Arial"/>
              <a:cs typeface="Arial"/>
              <a:sym typeface="Arial"/>
            </a:endParaRPr>
          </a:p>
          <a:p>
            <a:pPr marL="457200" marR="0" lvl="0" indent="-406440" algn="l" rtl="0">
              <a:lnSpc>
                <a:spcPct val="90000"/>
              </a:lnSpc>
              <a:spcBef>
                <a:spcPts val="1001"/>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Sólo con 60 días de aviso por escrito, y </a:t>
            </a:r>
            <a:endParaRPr sz="2000" b="0" i="0" u="none" strike="noStrike" cap="none">
              <a:latin typeface="Arial"/>
              <a:ea typeface="Arial"/>
              <a:cs typeface="Arial"/>
              <a:sym typeface="Arial"/>
            </a:endParaRPr>
          </a:p>
          <a:p>
            <a:pPr marL="457200" marR="0" lvl="0" indent="-406440" algn="l" rtl="0">
              <a:lnSpc>
                <a:spcPct val="90000"/>
              </a:lnSpc>
              <a:spcBef>
                <a:spcPts val="1001"/>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La notificación debe incluir la cantidad, la fecha de vigencia, el nombre, la dirección y el número de teléfono del gerente.</a:t>
            </a:r>
            <a:endParaRPr sz="2000" b="0" i="0" u="none" strike="noStrike" cap="none">
              <a:latin typeface="Arial"/>
              <a:ea typeface="Arial"/>
              <a:cs typeface="Arial"/>
              <a:sym typeface="Arial"/>
            </a:endParaRPr>
          </a:p>
          <a:p>
            <a:pPr marL="457200" marR="0" lvl="0" indent="-406440" algn="l" rtl="0">
              <a:lnSpc>
                <a:spcPct val="90000"/>
              </a:lnSpc>
              <a:spcBef>
                <a:spcPts val="1001"/>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 Cualquier aumento de alquiler que no cumpla con estos requisitos es una cuota de inscripción prohibida (y puede ser represalia)</a:t>
            </a:r>
            <a:endParaRPr sz="2000" b="0" i="0" u="none" strike="noStrike" cap="none">
              <a:latin typeface="Arial"/>
              <a:ea typeface="Arial"/>
              <a:cs typeface="Arial"/>
              <a:sym typeface="Arial"/>
            </a:endParaRPr>
          </a:p>
        </p:txBody>
      </p:sp>
      <p:sp>
        <p:nvSpPr>
          <p:cNvPr id="332" name="Google Shape;332;p69"/>
          <p:cNvSpPr txBox="1"/>
          <p:nvPr/>
        </p:nvSpPr>
        <p:spPr>
          <a:xfrm>
            <a:off x="1583280" y="1643400"/>
            <a:ext cx="4949640" cy="50608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When can rent be increased?</a:t>
            </a:r>
            <a:endParaRPr sz="2400" b="0" i="0" u="none" strike="noStrike" cap="none">
              <a:latin typeface="Arial"/>
              <a:ea typeface="Arial"/>
              <a:cs typeface="Arial"/>
              <a:sym typeface="Arial"/>
            </a:endParaRPr>
          </a:p>
          <a:p>
            <a:pPr marL="457200" marR="0" lvl="0" indent="-40644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Only on 60 day’s written notice, and</a:t>
            </a:r>
            <a:endParaRPr sz="2400" b="0" i="0" u="none" strike="noStrike" cap="none">
              <a:latin typeface="Arial"/>
              <a:ea typeface="Arial"/>
              <a:cs typeface="Arial"/>
              <a:sym typeface="Arial"/>
            </a:endParaRPr>
          </a:p>
          <a:p>
            <a:pPr marL="457200" marR="0" lvl="0" indent="-40644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Notice </a:t>
            </a:r>
            <a:r>
              <a:rPr lang="en-US" sz="2400" b="0" i="1" u="none" strike="noStrike" cap="none">
                <a:solidFill>
                  <a:srgbClr val="003348"/>
                </a:solidFill>
                <a:latin typeface="Montserrat"/>
                <a:ea typeface="Montserrat"/>
                <a:cs typeface="Montserrat"/>
                <a:sym typeface="Montserrat"/>
              </a:rPr>
              <a:t>must</a:t>
            </a:r>
            <a:r>
              <a:rPr lang="en-US" sz="2400" b="0" i="0" u="none" strike="noStrike" cap="none">
                <a:solidFill>
                  <a:srgbClr val="003348"/>
                </a:solidFill>
                <a:latin typeface="Montserrat"/>
                <a:ea typeface="Montserrat"/>
                <a:cs typeface="Montserrat"/>
                <a:sym typeface="Montserrat"/>
              </a:rPr>
              <a:t> include amount, effective date, name, address, and telephone # of mgmt.</a:t>
            </a:r>
            <a:endParaRPr sz="2400" b="0" i="0" u="none" strike="noStrike" cap="none">
              <a:latin typeface="Arial"/>
              <a:ea typeface="Arial"/>
              <a:cs typeface="Arial"/>
              <a:sym typeface="Arial"/>
            </a:endParaRPr>
          </a:p>
          <a:p>
            <a:pPr marL="457200" marR="0" lvl="0" indent="-40644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Any rent increase that does not comply with these requirements is a prohibited entry fee (and may be retaliation)</a:t>
            </a:r>
            <a:endParaRPr sz="2400" b="0" i="0" u="none" strike="noStrike" cap="none">
              <a:latin typeface="Arial"/>
              <a:ea typeface="Arial"/>
              <a:cs typeface="Arial"/>
              <a:sym typeface="Arial"/>
            </a:endParaRPr>
          </a:p>
        </p:txBody>
      </p:sp>
      <p:sp>
        <p:nvSpPr>
          <p:cNvPr id="333" name="Google Shape;333;p69"/>
          <p:cNvSpPr txBox="1"/>
          <p:nvPr/>
        </p:nvSpPr>
        <p:spPr>
          <a:xfrm>
            <a:off x="6657840" y="484920"/>
            <a:ext cx="4949640" cy="8416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600" b="1" i="0" u="none" strike="noStrike" cap="none">
                <a:solidFill>
                  <a:srgbClr val="FFA300"/>
                </a:solidFill>
                <a:latin typeface="Barlow Condensed"/>
                <a:ea typeface="Barlow Condensed"/>
                <a:cs typeface="Barlow Condensed"/>
                <a:sym typeface="Barlow Condensed"/>
              </a:rPr>
              <a:t>Tarifa de entrada</a:t>
            </a:r>
            <a:endParaRPr sz="3600" b="0" i="0" u="none" strike="noStrike" cap="non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7"/>
        <p:cNvGrpSpPr/>
        <p:nvPr/>
      </p:nvGrpSpPr>
      <p:grpSpPr>
        <a:xfrm>
          <a:off x="0" y="0"/>
          <a:ext cx="0" cy="0"/>
          <a:chOff x="0" y="0"/>
          <a:chExt cx="0" cy="0"/>
        </a:xfrm>
      </p:grpSpPr>
      <p:sp>
        <p:nvSpPr>
          <p:cNvPr id="338" name="Google Shape;338;p70"/>
          <p:cNvSpPr txBox="1"/>
          <p:nvPr/>
        </p:nvSpPr>
        <p:spPr>
          <a:xfrm>
            <a:off x="1583280" y="484920"/>
            <a:ext cx="4949640" cy="1182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1" i="0" u="none" strike="noStrike" cap="none">
                <a:solidFill>
                  <a:srgbClr val="FFA300"/>
                </a:solidFill>
                <a:latin typeface="Barlow Condensed"/>
                <a:ea typeface="Barlow Condensed"/>
                <a:cs typeface="Barlow Condensed"/>
                <a:sym typeface="Barlow Condensed"/>
              </a:rPr>
              <a:t>Entry Fees</a:t>
            </a:r>
            <a:endParaRPr sz="4400" b="0" i="0" u="none" strike="noStrike" cap="none">
              <a:latin typeface="Arial"/>
              <a:ea typeface="Arial"/>
              <a:cs typeface="Arial"/>
              <a:sym typeface="Arial"/>
            </a:endParaRPr>
          </a:p>
        </p:txBody>
      </p:sp>
      <p:sp>
        <p:nvSpPr>
          <p:cNvPr id="339" name="Google Shape;339;p70"/>
          <p:cNvSpPr txBox="1"/>
          <p:nvPr/>
        </p:nvSpPr>
        <p:spPr>
          <a:xfrm>
            <a:off x="6657840" y="1667520"/>
            <a:ext cx="4949640" cy="4705920"/>
          </a:xfrm>
          <a:prstGeom prst="rect">
            <a:avLst/>
          </a:prstGeom>
          <a:noFill/>
          <a:ln>
            <a:noFill/>
          </a:ln>
        </p:spPr>
        <p:txBody>
          <a:bodyPr spcFirstLastPara="1" wrap="square" lIns="91425" tIns="45700" rIns="91425" bIns="45700" anchor="t" anchorCtr="0">
            <a:noAutofit/>
          </a:bodyPr>
          <a:lstStyle/>
          <a:p>
            <a:pPr marL="457200" marR="0" lvl="0" indent="-406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Cargos razonables incidentales por servicios realmente realizados por el MHP o su agente y acordados por escrito por el propietario de la vivienda móvil</a:t>
            </a:r>
            <a:endParaRPr sz="2200" b="0" i="0" u="none" strike="noStrike" cap="none">
              <a:latin typeface="Arial"/>
              <a:ea typeface="Arial"/>
              <a:cs typeface="Arial"/>
              <a:sym typeface="Arial"/>
            </a:endParaRPr>
          </a:p>
          <a:p>
            <a:pPr marL="457200" marR="0" lvl="0" indent="-406440" algn="l" rtl="0">
              <a:lnSpc>
                <a:spcPct val="90000"/>
              </a:lnSpc>
              <a:spcBef>
                <a:spcPts val="1001"/>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MHP o sus </a:t>
            </a:r>
            <a:r>
              <a:rPr lang="en-US" sz="2200" b="0" i="0" u="sng" strike="noStrike" cap="none">
                <a:solidFill>
                  <a:srgbClr val="007096"/>
                </a:solidFill>
                <a:latin typeface="Montserrat"/>
                <a:ea typeface="Montserrat"/>
                <a:cs typeface="Montserrat"/>
                <a:sym typeface="Montserrat"/>
              </a:rPr>
              <a:t>agentes</a:t>
            </a:r>
            <a:r>
              <a:rPr lang="en-US" sz="2200" b="0" i="0" u="none" strike="noStrike" cap="none">
                <a:solidFill>
                  <a:srgbClr val="007096"/>
                </a:solidFill>
                <a:latin typeface="Montserrat"/>
                <a:ea typeface="Montserrat"/>
                <a:cs typeface="Montserrat"/>
                <a:sym typeface="Montserrat"/>
              </a:rPr>
              <a:t> (posiblemente incluso la empresa de remolque u otro proveedor de servicios llamado por la gerencia)</a:t>
            </a:r>
            <a:endParaRPr sz="2200" b="0" i="0" u="none" strike="noStrike" cap="none">
              <a:latin typeface="Arial"/>
              <a:ea typeface="Arial"/>
              <a:cs typeface="Arial"/>
              <a:sym typeface="Arial"/>
            </a:endParaRPr>
          </a:p>
          <a:p>
            <a:pPr marL="457200" marR="0" lvl="0" indent="-406440" algn="l" rtl="0">
              <a:lnSpc>
                <a:spcPct val="90000"/>
              </a:lnSpc>
              <a:spcBef>
                <a:spcPts val="1001"/>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Debe acordarse por escrito: Comúnmente comunicado en el contrato de alquiler</a:t>
            </a:r>
            <a:endParaRPr sz="2200" b="0" i="0" u="none" strike="noStrike" cap="none">
              <a:latin typeface="Arial"/>
              <a:ea typeface="Arial"/>
              <a:cs typeface="Arial"/>
              <a:sym typeface="Arial"/>
            </a:endParaRPr>
          </a:p>
        </p:txBody>
      </p:sp>
      <p:sp>
        <p:nvSpPr>
          <p:cNvPr id="340" name="Google Shape;340;p70"/>
          <p:cNvSpPr txBox="1"/>
          <p:nvPr/>
        </p:nvSpPr>
        <p:spPr>
          <a:xfrm>
            <a:off x="1583280" y="1470240"/>
            <a:ext cx="4512960" cy="490284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Incidental reasonable charges for services actually performed by the MHP or its agent and agreed to in writing by the mobile homeowner</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MHP or its </a:t>
            </a:r>
            <a:r>
              <a:rPr lang="en-US" sz="2400" b="0" i="1" u="sng" strike="noStrike" cap="none">
                <a:solidFill>
                  <a:srgbClr val="003348"/>
                </a:solidFill>
                <a:latin typeface="Montserrat"/>
                <a:ea typeface="Montserrat"/>
                <a:cs typeface="Montserrat"/>
                <a:sym typeface="Montserrat"/>
              </a:rPr>
              <a:t>agents</a:t>
            </a:r>
            <a:r>
              <a:rPr lang="en-US" sz="2400" b="0" i="0" u="none" strike="noStrike" cap="none">
                <a:solidFill>
                  <a:srgbClr val="003348"/>
                </a:solidFill>
                <a:latin typeface="Montserrat"/>
                <a:ea typeface="Montserrat"/>
                <a:cs typeface="Montserrat"/>
                <a:sym typeface="Montserrat"/>
              </a:rPr>
              <a:t> (arguably even towing company or other service provider called by mgmt.)</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Must be agreed to in writing: Most commonly in rental agreement</a:t>
            </a:r>
            <a:endParaRPr sz="2400" b="0" i="0" u="none" strike="noStrike" cap="none">
              <a:latin typeface="Arial"/>
              <a:ea typeface="Arial"/>
              <a:cs typeface="Arial"/>
              <a:sym typeface="Arial"/>
            </a:endParaRPr>
          </a:p>
        </p:txBody>
      </p:sp>
      <p:sp>
        <p:nvSpPr>
          <p:cNvPr id="341" name="Google Shape;341;p70"/>
          <p:cNvSpPr txBox="1"/>
          <p:nvPr/>
        </p:nvSpPr>
        <p:spPr>
          <a:xfrm>
            <a:off x="6657840" y="484920"/>
            <a:ext cx="4949640" cy="118260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Tarifa de entrada</a:t>
            </a:r>
            <a:endParaRPr sz="4000" b="0" i="0" u="none" strike="noStrike" cap="non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5"/>
        <p:cNvGrpSpPr/>
        <p:nvPr/>
      </p:nvGrpSpPr>
      <p:grpSpPr>
        <a:xfrm>
          <a:off x="0" y="0"/>
          <a:ext cx="0" cy="0"/>
          <a:chOff x="0" y="0"/>
          <a:chExt cx="0" cy="0"/>
        </a:xfrm>
      </p:grpSpPr>
      <p:sp>
        <p:nvSpPr>
          <p:cNvPr id="346" name="Google Shape;346;p71"/>
          <p:cNvSpPr txBox="1"/>
          <p:nvPr/>
        </p:nvSpPr>
        <p:spPr>
          <a:xfrm>
            <a:off x="1583280" y="484920"/>
            <a:ext cx="451296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Entry Fees</a:t>
            </a:r>
            <a:endParaRPr sz="4000" b="0" i="0" u="none" strike="noStrike" cap="none">
              <a:latin typeface="Arial"/>
              <a:ea typeface="Arial"/>
              <a:cs typeface="Arial"/>
              <a:sym typeface="Arial"/>
            </a:endParaRPr>
          </a:p>
        </p:txBody>
      </p:sp>
      <p:sp>
        <p:nvSpPr>
          <p:cNvPr id="347" name="Google Shape;347;p71"/>
          <p:cNvSpPr txBox="1"/>
          <p:nvPr/>
        </p:nvSpPr>
        <p:spPr>
          <a:xfrm>
            <a:off x="6657840" y="1578600"/>
            <a:ext cx="5085720" cy="512568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Importante porque las tarifas de entrada están PROHIBIDAS.</a:t>
            </a:r>
            <a:endParaRPr sz="2400" b="0" i="0" u="none" strike="noStrike" cap="none">
              <a:latin typeface="Arial"/>
              <a:ea typeface="Arial"/>
              <a:cs typeface="Arial"/>
              <a:sym typeface="Arial"/>
            </a:endParaRPr>
          </a:p>
          <a:p>
            <a:pPr marL="457200" marR="0" lvl="0" indent="-457200" algn="l" rtl="0">
              <a:lnSpc>
                <a:spcPct val="90000"/>
              </a:lnSpc>
              <a:spcBef>
                <a:spcPts val="1199"/>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MHPA establece que los residentes no pagarán una cuota de entrada de ningún tipo como condición de arrendamiento  a ningún reps predios de casas móviles </a:t>
            </a:r>
            <a:endParaRPr sz="2400" b="0" i="0" u="none" strike="noStrike" cap="none">
              <a:latin typeface="Arial"/>
              <a:ea typeface="Arial"/>
              <a:cs typeface="Arial"/>
              <a:sym typeface="Arial"/>
            </a:endParaRPr>
          </a:p>
          <a:p>
            <a:pPr marL="457200" marR="0" lvl="0" indent="-457200" algn="l" rtl="0">
              <a:lnSpc>
                <a:spcPct val="90000"/>
              </a:lnSpc>
              <a:spcBef>
                <a:spcPts val="1199"/>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SI UNA TARIFA NO ENCAJA EN UNA EXCEPCION ANTERIOR, ¡SE PROHIBE!</a:t>
            </a:r>
            <a:endParaRPr sz="2400" b="0" i="0" u="none" strike="noStrike" cap="none">
              <a:latin typeface="Arial"/>
              <a:ea typeface="Arial"/>
              <a:cs typeface="Arial"/>
              <a:sym typeface="Arial"/>
            </a:endParaRPr>
          </a:p>
        </p:txBody>
      </p:sp>
      <p:sp>
        <p:nvSpPr>
          <p:cNvPr id="348" name="Google Shape;348;p71"/>
          <p:cNvSpPr txBox="1"/>
          <p:nvPr/>
        </p:nvSpPr>
        <p:spPr>
          <a:xfrm>
            <a:off x="1583280" y="1578600"/>
            <a:ext cx="4512960" cy="51256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170"/>
              <a:buFont typeface="Arial"/>
              <a:buChar char="•"/>
            </a:pPr>
            <a:r>
              <a:rPr lang="en-US" sz="2600" b="0" i="0" u="none" strike="noStrike" cap="none">
                <a:solidFill>
                  <a:srgbClr val="003348"/>
                </a:solidFill>
                <a:latin typeface="Montserrat"/>
                <a:ea typeface="Montserrat"/>
                <a:cs typeface="Montserrat"/>
                <a:sym typeface="Montserrat"/>
              </a:rPr>
              <a:t>Important because Entry Fees are PROHIBITED.</a:t>
            </a:r>
            <a:endParaRPr sz="26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170"/>
              <a:buFont typeface="Arial"/>
              <a:buChar char="•"/>
            </a:pPr>
            <a:r>
              <a:rPr lang="en-US" sz="2600" b="0" i="0" u="none" strike="noStrike" cap="none">
                <a:solidFill>
                  <a:srgbClr val="003348"/>
                </a:solidFill>
                <a:latin typeface="Montserrat"/>
                <a:ea typeface="Montserrat"/>
                <a:cs typeface="Montserrat"/>
                <a:sym typeface="Montserrat"/>
              </a:rPr>
              <a:t>MHPA states that Residents shall not pay an entry fee of any type as a condition of tenancy in a MHP</a:t>
            </a:r>
            <a:endParaRPr sz="26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170"/>
              <a:buFont typeface="Arial"/>
              <a:buChar char="•"/>
            </a:pPr>
            <a:r>
              <a:rPr lang="en-US" sz="2600" b="0" i="0" u="none" strike="noStrike" cap="none">
                <a:solidFill>
                  <a:srgbClr val="003348"/>
                </a:solidFill>
                <a:latin typeface="Montserrat"/>
                <a:ea typeface="Montserrat"/>
                <a:cs typeface="Montserrat"/>
                <a:sym typeface="Montserrat"/>
              </a:rPr>
              <a:t>IF A FEE DOES NOT FIT INTO AN EXCEPTION ABOVE, IT IS PROHIBITED!</a:t>
            </a:r>
            <a:endParaRPr sz="2600" b="0" i="0" u="none" strike="noStrike" cap="none">
              <a:latin typeface="Arial"/>
              <a:ea typeface="Arial"/>
              <a:cs typeface="Arial"/>
              <a:sym typeface="Arial"/>
            </a:endParaRPr>
          </a:p>
        </p:txBody>
      </p:sp>
      <p:sp>
        <p:nvSpPr>
          <p:cNvPr id="349" name="Google Shape;349;p71"/>
          <p:cNvSpPr txBox="1"/>
          <p:nvPr/>
        </p:nvSpPr>
        <p:spPr>
          <a:xfrm>
            <a:off x="6657840" y="484920"/>
            <a:ext cx="494964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Tarifa de entrada</a:t>
            </a:r>
            <a:endParaRPr sz="4000" b="0" i="0" u="none" strike="noStrike" cap="non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3"/>
        <p:cNvGrpSpPr/>
        <p:nvPr/>
      </p:nvGrpSpPr>
      <p:grpSpPr>
        <a:xfrm>
          <a:off x="0" y="0"/>
          <a:ext cx="0" cy="0"/>
          <a:chOff x="0" y="0"/>
          <a:chExt cx="0" cy="0"/>
        </a:xfrm>
      </p:grpSpPr>
      <p:sp>
        <p:nvSpPr>
          <p:cNvPr id="354" name="Google Shape;354;p72"/>
          <p:cNvSpPr txBox="1"/>
          <p:nvPr/>
        </p:nvSpPr>
        <p:spPr>
          <a:xfrm>
            <a:off x="1583280" y="421200"/>
            <a:ext cx="4723560" cy="8222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FFA300"/>
                </a:solidFill>
                <a:latin typeface="Barlow Condensed"/>
                <a:ea typeface="Barlow Condensed"/>
                <a:cs typeface="Barlow Condensed"/>
                <a:sym typeface="Barlow Condensed"/>
              </a:rPr>
              <a:t>Entry Fees - Example</a:t>
            </a:r>
            <a:endParaRPr sz="3600" b="0" i="0" u="none" strike="noStrike" cap="none">
              <a:latin typeface="Arial"/>
              <a:ea typeface="Arial"/>
              <a:cs typeface="Arial"/>
              <a:sym typeface="Arial"/>
            </a:endParaRPr>
          </a:p>
        </p:txBody>
      </p:sp>
      <p:sp>
        <p:nvSpPr>
          <p:cNvPr id="355" name="Google Shape;355;p72"/>
          <p:cNvSpPr txBox="1"/>
          <p:nvPr/>
        </p:nvSpPr>
        <p:spPr>
          <a:xfrm>
            <a:off x="6473880" y="1377720"/>
            <a:ext cx="5405040" cy="5059080"/>
          </a:xfrm>
          <a:prstGeom prst="rect">
            <a:avLst/>
          </a:prstGeom>
          <a:noFill/>
          <a:ln>
            <a:noFill/>
          </a:ln>
        </p:spPr>
        <p:txBody>
          <a:bodyPr spcFirstLastPara="1" wrap="square" lIns="91425" tIns="45700" rIns="91425" bIns="45700" anchor="t" anchorCtr="0">
            <a:noAutofit/>
          </a:bodyPr>
          <a:lstStyle/>
          <a:p>
            <a:pPr marL="581040" marR="0" lvl="0" indent="-282600" algn="l" rtl="0">
              <a:lnSpc>
                <a:spcPct val="90000"/>
              </a:lnSpc>
              <a:spcBef>
                <a:spcPts val="0"/>
              </a:spcBef>
              <a:spcAft>
                <a:spcPts val="0"/>
              </a:spcAft>
              <a:buClr>
                <a:srgbClr val="003348"/>
              </a:buClr>
              <a:buSzPts val="990"/>
              <a:buFont typeface="Arial"/>
              <a:buChar char="•"/>
            </a:pPr>
            <a:r>
              <a:rPr lang="en-US" sz="2200" b="1" i="1" u="none" strike="noStrike" cap="none">
                <a:solidFill>
                  <a:srgbClr val="007096"/>
                </a:solidFill>
                <a:latin typeface="Montserrat"/>
                <a:ea typeface="Montserrat"/>
                <a:cs typeface="Montserrat"/>
                <a:sym typeface="Montserrat"/>
              </a:rPr>
              <a:t>Sneakyside Park </a:t>
            </a:r>
            <a:r>
              <a:rPr lang="en-US" sz="2200" b="0" i="0" u="none" strike="noStrike" cap="none">
                <a:solidFill>
                  <a:srgbClr val="007096"/>
                </a:solidFill>
                <a:latin typeface="Montserrat"/>
                <a:ea typeface="Montserrat"/>
                <a:cs typeface="Montserrat"/>
                <a:sym typeface="Montserrat"/>
              </a:rPr>
              <a:t>le dice a la abuela Muriel que debe pagar una tarifa de $15 para visitar a su hija que vive allí.  </a:t>
            </a:r>
            <a:endParaRPr sz="2200" b="0" i="0" u="none" strike="noStrike" cap="none">
              <a:latin typeface="Arial"/>
              <a:ea typeface="Arial"/>
              <a:cs typeface="Arial"/>
              <a:sym typeface="Arial"/>
            </a:endParaRPr>
          </a:p>
          <a:p>
            <a:pPr marL="581040" marR="0" lvl="0" indent="-282600" algn="l" rtl="0">
              <a:lnSpc>
                <a:spcPct val="90000"/>
              </a:lnSpc>
              <a:spcBef>
                <a:spcPts val="1199"/>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Esto está prohibido porque se ajusta a la definición de cuota de entrada</a:t>
            </a:r>
            <a:endParaRPr sz="2200" b="0" i="0" u="none" strike="noStrike" cap="none">
              <a:latin typeface="Arial"/>
              <a:ea typeface="Arial"/>
              <a:cs typeface="Arial"/>
              <a:sym typeface="Arial"/>
            </a:endParaRPr>
          </a:p>
          <a:p>
            <a:pPr marL="581040" marR="0" lvl="0" indent="-317520" algn="l" rtl="0">
              <a:lnSpc>
                <a:spcPct val="90000"/>
              </a:lnSpc>
              <a:spcBef>
                <a:spcPts val="1199"/>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¿Por qué? Observe la definición de la cuota de inscripción:</a:t>
            </a:r>
            <a:endParaRPr sz="2200" b="0" i="0" u="none" strike="noStrike" cap="none">
              <a:latin typeface="Arial"/>
              <a:ea typeface="Arial"/>
              <a:cs typeface="Arial"/>
              <a:sym typeface="Arial"/>
            </a:endParaRPr>
          </a:p>
          <a:p>
            <a:pPr marL="1038240" marR="0" lvl="1" indent="-317520" algn="l" rtl="0">
              <a:lnSpc>
                <a:spcPct val="90000"/>
              </a:lnSpc>
              <a:spcBef>
                <a:spcPts val="1199"/>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La tarifa de visita </a:t>
            </a:r>
            <a:r>
              <a:rPr lang="en-US" sz="2000" b="1" i="0" u="sng" strike="noStrike" cap="none">
                <a:solidFill>
                  <a:srgbClr val="007096"/>
                </a:solidFill>
                <a:latin typeface="Montserrat"/>
                <a:ea typeface="Montserrat"/>
                <a:cs typeface="Montserrat"/>
                <a:sym typeface="Montserrat"/>
              </a:rPr>
              <a:t>no es </a:t>
            </a:r>
            <a:r>
              <a:rPr lang="en-US" sz="2000" b="0" i="0" u="none" strike="noStrike" cap="none">
                <a:solidFill>
                  <a:srgbClr val="007096"/>
                </a:solidFill>
                <a:latin typeface="Montserrat"/>
                <a:ea typeface="Montserrat"/>
                <a:cs typeface="Montserrat"/>
                <a:sym typeface="Montserrat"/>
              </a:rPr>
              <a:t>de alquiler, depósito de seguridad, servicios públicos, tarifa de agencia gubernamental o cargo incidental acordado por escrito.</a:t>
            </a:r>
            <a:endParaRPr sz="2000" b="0" i="0" u="none" strike="noStrike" cap="none">
              <a:latin typeface="Arial"/>
              <a:ea typeface="Arial"/>
              <a:cs typeface="Arial"/>
              <a:sym typeface="Arial"/>
            </a:endParaRPr>
          </a:p>
        </p:txBody>
      </p:sp>
      <p:sp>
        <p:nvSpPr>
          <p:cNvPr id="356" name="Google Shape;356;p72"/>
          <p:cNvSpPr txBox="1"/>
          <p:nvPr/>
        </p:nvSpPr>
        <p:spPr>
          <a:xfrm>
            <a:off x="1583280" y="1243440"/>
            <a:ext cx="4994640" cy="5193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080"/>
              <a:buFont typeface="Arial"/>
              <a:buChar char="•"/>
            </a:pPr>
            <a:r>
              <a:rPr lang="en-US" sz="2400" b="1" i="1" u="none" strike="noStrike" cap="none">
                <a:solidFill>
                  <a:srgbClr val="003348"/>
                </a:solidFill>
                <a:latin typeface="Montserrat"/>
                <a:ea typeface="Montserrat"/>
                <a:cs typeface="Montserrat"/>
                <a:sym typeface="Montserrat"/>
              </a:rPr>
              <a:t>Sneakyside Park </a:t>
            </a:r>
            <a:r>
              <a:rPr lang="en-US" sz="2400" b="0" i="0" u="none" strike="noStrike" cap="none">
                <a:solidFill>
                  <a:srgbClr val="003348"/>
                </a:solidFill>
                <a:latin typeface="Montserrat"/>
                <a:ea typeface="Montserrat"/>
                <a:cs typeface="Montserrat"/>
                <a:sym typeface="Montserrat"/>
              </a:rPr>
              <a:t>tells Grandma Muriel she must pay a $15 fee to visit her daughter who lives there.  </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This is prohibited because it fits the definition of entry fee</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Why? Look at definition of entry fee:</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Visit fee is </a:t>
            </a:r>
            <a:r>
              <a:rPr lang="en-US" sz="2400" b="0" i="0" u="sng" strike="noStrike" cap="none">
                <a:solidFill>
                  <a:srgbClr val="003348"/>
                </a:solidFill>
                <a:latin typeface="Montserrat"/>
                <a:ea typeface="Montserrat"/>
                <a:cs typeface="Montserrat"/>
                <a:sym typeface="Montserrat"/>
              </a:rPr>
              <a:t>not</a:t>
            </a:r>
            <a:r>
              <a:rPr lang="en-US" sz="2400" b="0" i="0" u="none" strike="noStrike" cap="none">
                <a:solidFill>
                  <a:srgbClr val="003348"/>
                </a:solidFill>
                <a:latin typeface="Montserrat"/>
                <a:ea typeface="Montserrat"/>
                <a:cs typeface="Montserrat"/>
                <a:sym typeface="Montserrat"/>
              </a:rPr>
              <a:t> rent, security deposit, utilities, gov agency fee, or incidental charge agreed to in writing.</a:t>
            </a:r>
            <a:endParaRPr sz="2400" b="0" i="0" u="none" strike="noStrike" cap="none">
              <a:latin typeface="Arial"/>
              <a:ea typeface="Arial"/>
              <a:cs typeface="Arial"/>
              <a:sym typeface="Arial"/>
            </a:endParaRPr>
          </a:p>
        </p:txBody>
      </p:sp>
      <p:sp>
        <p:nvSpPr>
          <p:cNvPr id="357" name="Google Shape;357;p72"/>
          <p:cNvSpPr txBox="1"/>
          <p:nvPr/>
        </p:nvSpPr>
        <p:spPr>
          <a:xfrm>
            <a:off x="6386760" y="421200"/>
            <a:ext cx="5492160" cy="8222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Ejemplo de tarifas de entrada </a:t>
            </a:r>
            <a:endParaRPr sz="3200" b="0" i="0" u="none" strike="noStrike" cap="non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1"/>
        <p:cNvGrpSpPr/>
        <p:nvPr/>
      </p:nvGrpSpPr>
      <p:grpSpPr>
        <a:xfrm>
          <a:off x="0" y="0"/>
          <a:ext cx="0" cy="0"/>
          <a:chOff x="0" y="0"/>
          <a:chExt cx="0" cy="0"/>
        </a:xfrm>
      </p:grpSpPr>
      <p:sp>
        <p:nvSpPr>
          <p:cNvPr id="362" name="Google Shape;362;p73"/>
          <p:cNvSpPr txBox="1"/>
          <p:nvPr/>
        </p:nvSpPr>
        <p:spPr>
          <a:xfrm>
            <a:off x="1583280" y="421200"/>
            <a:ext cx="4727880" cy="8222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FFA300"/>
                </a:solidFill>
                <a:latin typeface="Barlow Condensed"/>
                <a:ea typeface="Barlow Condensed"/>
                <a:cs typeface="Barlow Condensed"/>
                <a:sym typeface="Barlow Condensed"/>
              </a:rPr>
              <a:t>Entry Fees - Example</a:t>
            </a:r>
            <a:endParaRPr sz="3600" b="0" i="0" u="none" strike="noStrike" cap="none">
              <a:latin typeface="Arial"/>
              <a:ea typeface="Arial"/>
              <a:cs typeface="Arial"/>
              <a:sym typeface="Arial"/>
            </a:endParaRPr>
          </a:p>
        </p:txBody>
      </p:sp>
      <p:sp>
        <p:nvSpPr>
          <p:cNvPr id="363" name="Google Shape;363;p73"/>
          <p:cNvSpPr txBox="1"/>
          <p:nvPr/>
        </p:nvSpPr>
        <p:spPr>
          <a:xfrm>
            <a:off x="6311160" y="1243440"/>
            <a:ext cx="5296320" cy="5193000"/>
          </a:xfrm>
          <a:prstGeom prst="rect">
            <a:avLst/>
          </a:prstGeom>
          <a:noFill/>
          <a:ln>
            <a:noFill/>
          </a:ln>
        </p:spPr>
        <p:txBody>
          <a:bodyPr spcFirstLastPara="1" wrap="square" lIns="91425" tIns="45700" rIns="91425" bIns="45700" anchor="t" anchorCtr="0">
            <a:noAutofit/>
          </a:bodyPr>
          <a:lstStyle/>
          <a:p>
            <a:pPr marL="581040" marR="0" lvl="0" indent="-476280" algn="l" rtl="0">
              <a:lnSpc>
                <a:spcPct val="90000"/>
              </a:lnSpc>
              <a:spcBef>
                <a:spcPts val="0"/>
              </a:spcBef>
              <a:spcAft>
                <a:spcPts val="0"/>
              </a:spcAft>
              <a:buClr>
                <a:srgbClr val="003348"/>
              </a:buClr>
              <a:buSzPts val="1080"/>
              <a:buFont typeface="Arial"/>
              <a:buChar char="•"/>
            </a:pPr>
            <a:r>
              <a:rPr lang="en-US" sz="2400" b="0" i="1" u="none" strike="noStrike" cap="none">
                <a:solidFill>
                  <a:srgbClr val="007096"/>
                </a:solidFill>
                <a:latin typeface="Montserrat"/>
                <a:ea typeface="Montserrat"/>
                <a:cs typeface="Montserrat"/>
                <a:sym typeface="Montserrat"/>
              </a:rPr>
              <a:t>Sally Tenant's </a:t>
            </a:r>
            <a:r>
              <a:rPr lang="en-US" sz="2400" b="0" i="0" u="none" strike="noStrike" cap="none">
                <a:solidFill>
                  <a:srgbClr val="007096"/>
                </a:solidFill>
                <a:latin typeface="Montserrat"/>
                <a:ea typeface="Montserrat"/>
                <a:cs typeface="Montserrat"/>
                <a:sym typeface="Montserrat"/>
              </a:rPr>
              <a:t>nuevo contrato de arrendamiento dice que su alquiler mensual ahora incluirá un depósito de $100 de honorarios de abogado, los que </a:t>
            </a:r>
            <a:r>
              <a:rPr lang="en-US" sz="2400" b="0" i="1" u="none" strike="noStrike" cap="none">
                <a:solidFill>
                  <a:srgbClr val="007096"/>
                </a:solidFill>
                <a:latin typeface="Montserrat"/>
                <a:ea typeface="Montserrat"/>
                <a:cs typeface="Montserrat"/>
                <a:sym typeface="Montserrat"/>
              </a:rPr>
              <a:t>Sunnyside Park </a:t>
            </a:r>
            <a:r>
              <a:rPr lang="en-US" sz="2400" b="0" i="0" u="none" strike="noStrike" cap="none">
                <a:solidFill>
                  <a:srgbClr val="007096"/>
                </a:solidFill>
                <a:latin typeface="Montserrat"/>
                <a:ea typeface="Montserrat"/>
                <a:cs typeface="Montserrat"/>
                <a:sym typeface="Montserrat"/>
              </a:rPr>
              <a:t>dice ser necesarios para cubrir los costos si </a:t>
            </a:r>
            <a:r>
              <a:rPr lang="en-US" sz="2400" b="0" i="1" u="none" strike="noStrike" cap="none">
                <a:solidFill>
                  <a:srgbClr val="007096"/>
                </a:solidFill>
                <a:latin typeface="Montserrat"/>
                <a:ea typeface="Montserrat"/>
                <a:cs typeface="Montserrat"/>
                <a:sym typeface="Montserrat"/>
              </a:rPr>
              <a:t>Sally</a:t>
            </a:r>
            <a:r>
              <a:rPr lang="en-US" sz="2400" b="0" i="0" u="none" strike="noStrike" cap="none">
                <a:solidFill>
                  <a:srgbClr val="007096"/>
                </a:solidFill>
                <a:latin typeface="Montserrat"/>
                <a:ea typeface="Montserrat"/>
                <a:cs typeface="Montserrat"/>
                <a:sym typeface="Montserrat"/>
              </a:rPr>
              <a:t> alguna vez presenta una queja contra el predio. </a:t>
            </a:r>
            <a:endParaRPr sz="2400" b="0" i="0" u="none" strike="noStrike" cap="none">
              <a:latin typeface="Arial"/>
              <a:ea typeface="Arial"/>
              <a:cs typeface="Arial"/>
              <a:sym typeface="Arial"/>
            </a:endParaRPr>
          </a:p>
          <a:p>
            <a:pPr marL="581040" marR="0" lvl="0" indent="-476280" algn="l" rtl="0">
              <a:lnSpc>
                <a:spcPct val="90000"/>
              </a:lnSpc>
              <a:spcBef>
                <a:spcPts val="1199"/>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Esta es una cuota de entrada prohibida porque no encaja en la definición de alquiler</a:t>
            </a:r>
            <a:endParaRPr sz="2400" b="0" i="0" u="none" strike="noStrike" cap="none">
              <a:latin typeface="Arial"/>
              <a:ea typeface="Arial"/>
              <a:cs typeface="Arial"/>
              <a:sym typeface="Arial"/>
            </a:endParaRPr>
          </a:p>
        </p:txBody>
      </p:sp>
      <p:sp>
        <p:nvSpPr>
          <p:cNvPr id="364" name="Google Shape;364;p73"/>
          <p:cNvSpPr txBox="1"/>
          <p:nvPr/>
        </p:nvSpPr>
        <p:spPr>
          <a:xfrm>
            <a:off x="1583280" y="1243440"/>
            <a:ext cx="4727880" cy="5193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Sally Tenant’s new lease says that her monthly Rent will now include a $100 attorney fee deposit, which Sunnyside Park tells her is needed to cover costs if Sally ever files a complaint against the park.</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This is a prohibited entry fee because it does not fit into the definition of rent.</a:t>
            </a:r>
            <a:endParaRPr sz="2400" b="0" i="0" u="none" strike="noStrike" cap="none">
              <a:latin typeface="Arial"/>
              <a:ea typeface="Arial"/>
              <a:cs typeface="Arial"/>
              <a:sym typeface="Arial"/>
            </a:endParaRPr>
          </a:p>
        </p:txBody>
      </p:sp>
      <p:sp>
        <p:nvSpPr>
          <p:cNvPr id="365" name="Google Shape;365;p73"/>
          <p:cNvSpPr txBox="1"/>
          <p:nvPr/>
        </p:nvSpPr>
        <p:spPr>
          <a:xfrm>
            <a:off x="6386760" y="421200"/>
            <a:ext cx="5492160" cy="8222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Ejemplo de tarifas de entrada </a:t>
            </a:r>
            <a:endParaRPr sz="3200" b="0" i="0" u="none" strike="noStrike" cap="non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9"/>
        <p:cNvGrpSpPr/>
        <p:nvPr/>
      </p:nvGrpSpPr>
      <p:grpSpPr>
        <a:xfrm>
          <a:off x="0" y="0"/>
          <a:ext cx="0" cy="0"/>
          <a:chOff x="0" y="0"/>
          <a:chExt cx="0" cy="0"/>
        </a:xfrm>
      </p:grpSpPr>
      <p:sp>
        <p:nvSpPr>
          <p:cNvPr id="370" name="Google Shape;370;p74"/>
          <p:cNvSpPr txBox="1"/>
          <p:nvPr/>
        </p:nvSpPr>
        <p:spPr>
          <a:xfrm>
            <a:off x="1583280" y="421200"/>
            <a:ext cx="4512960" cy="9050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FFA300"/>
                </a:solidFill>
                <a:latin typeface="Barlow Condensed"/>
                <a:ea typeface="Barlow Condensed"/>
                <a:cs typeface="Barlow Condensed"/>
                <a:sym typeface="Barlow Condensed"/>
              </a:rPr>
              <a:t>Entry Fees - Example</a:t>
            </a:r>
            <a:endParaRPr sz="3600" b="0" i="0" u="none" strike="noStrike" cap="none">
              <a:latin typeface="Arial"/>
              <a:ea typeface="Arial"/>
              <a:cs typeface="Arial"/>
              <a:sym typeface="Arial"/>
            </a:endParaRPr>
          </a:p>
        </p:txBody>
      </p:sp>
      <p:sp>
        <p:nvSpPr>
          <p:cNvPr id="371" name="Google Shape;371;p74"/>
          <p:cNvSpPr txBox="1"/>
          <p:nvPr/>
        </p:nvSpPr>
        <p:spPr>
          <a:xfrm>
            <a:off x="6293160" y="1643400"/>
            <a:ext cx="5639400" cy="5060880"/>
          </a:xfrm>
          <a:prstGeom prst="rect">
            <a:avLst/>
          </a:prstGeom>
          <a:noFill/>
          <a:ln>
            <a:noFill/>
          </a:ln>
        </p:spPr>
        <p:txBody>
          <a:bodyPr spcFirstLastPara="1" wrap="square" lIns="91425" tIns="45700" rIns="91425" bIns="45700" anchor="t" anchorCtr="0">
            <a:noAutofit/>
          </a:bodyPr>
          <a:lstStyle/>
          <a:p>
            <a:pPr marL="581040" marR="0" lvl="0" indent="-387360" algn="l" rtl="0">
              <a:lnSpc>
                <a:spcPct val="90000"/>
              </a:lnSpc>
              <a:spcBef>
                <a:spcPts val="0"/>
              </a:spcBef>
              <a:spcAft>
                <a:spcPts val="0"/>
              </a:spcAft>
              <a:buClr>
                <a:srgbClr val="003348"/>
              </a:buClr>
              <a:buSzPts val="990"/>
              <a:buFont typeface="Arial"/>
              <a:buChar char="•"/>
            </a:pPr>
            <a:r>
              <a:rPr lang="en-US" sz="2200" b="1" i="1" u="none" strike="noStrike" cap="none">
                <a:solidFill>
                  <a:srgbClr val="007096"/>
                </a:solidFill>
                <a:latin typeface="Montserrat"/>
                <a:ea typeface="Montserrat"/>
                <a:cs typeface="Montserrat"/>
                <a:sym typeface="Montserrat"/>
              </a:rPr>
              <a:t>Sunnyside</a:t>
            </a:r>
            <a:r>
              <a:rPr lang="en-US" sz="2200" b="0" i="0" u="none" strike="noStrike" cap="none">
                <a:solidFill>
                  <a:srgbClr val="007096"/>
                </a:solidFill>
                <a:latin typeface="Montserrat"/>
                <a:ea typeface="Montserrat"/>
                <a:cs typeface="Montserrat"/>
                <a:sym typeface="Montserrat"/>
              </a:rPr>
              <a:t> tiene un acuerdo con </a:t>
            </a:r>
            <a:r>
              <a:rPr lang="en-US" sz="2200" b="1" i="1" u="none" strike="noStrike" cap="none">
                <a:solidFill>
                  <a:srgbClr val="007096"/>
                </a:solidFill>
                <a:latin typeface="Montserrat"/>
                <a:ea typeface="Montserrat"/>
                <a:cs typeface="Montserrat"/>
                <a:sym typeface="Montserrat"/>
              </a:rPr>
              <a:t>Tough Guy Remolque</a:t>
            </a:r>
            <a:r>
              <a:rPr lang="en-US" sz="2200" b="0" i="0" u="none" strike="noStrike" cap="none">
                <a:solidFill>
                  <a:srgbClr val="007096"/>
                </a:solidFill>
                <a:latin typeface="Montserrat"/>
                <a:ea typeface="Montserrat"/>
                <a:cs typeface="Montserrat"/>
                <a:sym typeface="Montserrat"/>
              </a:rPr>
              <a:t> para remolcar cualquier automóvil estacionado en violación de las reglas del parque. </a:t>
            </a:r>
            <a:endParaRPr sz="2200" b="0" i="0" u="none" strike="noStrike" cap="none">
              <a:latin typeface="Arial"/>
              <a:ea typeface="Arial"/>
              <a:cs typeface="Arial"/>
              <a:sym typeface="Arial"/>
            </a:endParaRPr>
          </a:p>
          <a:p>
            <a:pPr marL="581040" marR="0" lvl="0" indent="-387360" algn="l" rtl="0">
              <a:lnSpc>
                <a:spcPct val="90000"/>
              </a:lnSpc>
              <a:spcBef>
                <a:spcPts val="1199"/>
              </a:spcBef>
              <a:spcAft>
                <a:spcPts val="0"/>
              </a:spcAft>
              <a:buClr>
                <a:srgbClr val="003348"/>
              </a:buClr>
              <a:buSzPts val="990"/>
              <a:buFont typeface="Arial"/>
              <a:buChar char="•"/>
            </a:pPr>
            <a:r>
              <a:rPr lang="en-US" sz="2200" b="0" i="1" u="none" strike="noStrike" cap="none">
                <a:solidFill>
                  <a:srgbClr val="007096"/>
                </a:solidFill>
                <a:latin typeface="Montserrat"/>
                <a:ea typeface="Montserrat"/>
                <a:cs typeface="Montserrat"/>
                <a:sym typeface="Montserrat"/>
              </a:rPr>
              <a:t>La inquilina</a:t>
            </a:r>
            <a:r>
              <a:rPr lang="en-US" sz="2200" b="0" i="0" u="none" strike="noStrike" cap="none">
                <a:solidFill>
                  <a:srgbClr val="007096"/>
                </a:solidFill>
                <a:latin typeface="Montserrat"/>
                <a:ea typeface="Montserrat"/>
                <a:cs typeface="Montserrat"/>
                <a:sym typeface="Montserrat"/>
              </a:rPr>
              <a:t> </a:t>
            </a:r>
            <a:r>
              <a:rPr lang="en-US" sz="2200" b="0" i="1" u="none" strike="noStrike" cap="none">
                <a:solidFill>
                  <a:srgbClr val="007096"/>
                </a:solidFill>
                <a:latin typeface="Montserrat"/>
                <a:ea typeface="Montserrat"/>
                <a:cs typeface="Montserrat"/>
                <a:sym typeface="Montserrat"/>
              </a:rPr>
              <a:t>Sally </a:t>
            </a:r>
            <a:r>
              <a:rPr lang="en-US" sz="2200" b="0" i="0" u="none" strike="noStrike" cap="none">
                <a:solidFill>
                  <a:srgbClr val="007096"/>
                </a:solidFill>
                <a:latin typeface="Montserrat"/>
                <a:ea typeface="Montserrat"/>
                <a:cs typeface="Montserrat"/>
                <a:sym typeface="Montserrat"/>
              </a:rPr>
              <a:t>nunca acordó por escrito a las tarifas de remolque en su contrato de arrendamiento. </a:t>
            </a:r>
            <a:endParaRPr sz="2200" b="0" i="0" u="none" strike="noStrike" cap="none">
              <a:latin typeface="Arial"/>
              <a:ea typeface="Arial"/>
              <a:cs typeface="Arial"/>
              <a:sym typeface="Arial"/>
            </a:endParaRPr>
          </a:p>
          <a:p>
            <a:pPr marL="581040" marR="0" lvl="0" indent="-387360" algn="l" rtl="0">
              <a:lnSpc>
                <a:spcPct val="90000"/>
              </a:lnSpc>
              <a:spcBef>
                <a:spcPts val="1199"/>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Esto no puede ser una tarifa de entrada prohibida ya que </a:t>
            </a:r>
            <a:r>
              <a:rPr lang="en-US" sz="2200" b="0" i="1" u="none" strike="noStrike" cap="none">
                <a:solidFill>
                  <a:srgbClr val="007096"/>
                </a:solidFill>
                <a:latin typeface="Montserrat"/>
                <a:ea typeface="Montserrat"/>
                <a:cs typeface="Montserrat"/>
                <a:sym typeface="Montserrat"/>
              </a:rPr>
              <a:t>Tough Guy Remolque</a:t>
            </a:r>
            <a:r>
              <a:rPr lang="en-US" sz="2200" b="0" i="0" u="none" strike="noStrike" cap="none">
                <a:solidFill>
                  <a:srgbClr val="007096"/>
                </a:solidFill>
                <a:latin typeface="Montserrat"/>
                <a:ea typeface="Montserrat"/>
                <a:cs typeface="Montserrat"/>
                <a:sym typeface="Montserrat"/>
              </a:rPr>
              <a:t> está cobrando al inquilino una tarifa.</a:t>
            </a:r>
            <a:endParaRPr sz="2200" b="0" i="0" u="none" strike="noStrike" cap="none">
              <a:latin typeface="Arial"/>
              <a:ea typeface="Arial"/>
              <a:cs typeface="Arial"/>
              <a:sym typeface="Arial"/>
            </a:endParaRPr>
          </a:p>
          <a:p>
            <a:pPr marL="193680" marR="0" lvl="0" indent="0" algn="ctr" rtl="0">
              <a:lnSpc>
                <a:spcPct val="90000"/>
              </a:lnSpc>
              <a:spcBef>
                <a:spcPts val="1199"/>
              </a:spcBef>
              <a:spcAft>
                <a:spcPts val="0"/>
              </a:spcAft>
              <a:buNone/>
            </a:pPr>
            <a:r>
              <a:rPr lang="en-US" sz="2400" b="1" i="0" u="none" strike="noStrike" cap="none">
                <a:solidFill>
                  <a:srgbClr val="FF5B32"/>
                </a:solidFill>
                <a:latin typeface="Montserrat"/>
                <a:ea typeface="Montserrat"/>
                <a:cs typeface="Montserrat"/>
                <a:sym typeface="Montserrat"/>
              </a:rPr>
              <a:t>¿Verdadero o Falso?</a:t>
            </a:r>
            <a:endParaRPr sz="2400" b="0" i="0" u="none" strike="noStrike" cap="none">
              <a:latin typeface="Arial"/>
              <a:ea typeface="Arial"/>
              <a:cs typeface="Arial"/>
              <a:sym typeface="Arial"/>
            </a:endParaRPr>
          </a:p>
        </p:txBody>
      </p:sp>
      <p:sp>
        <p:nvSpPr>
          <p:cNvPr id="372" name="Google Shape;372;p74"/>
          <p:cNvSpPr txBox="1"/>
          <p:nvPr/>
        </p:nvSpPr>
        <p:spPr>
          <a:xfrm>
            <a:off x="1363680" y="1643400"/>
            <a:ext cx="4969440" cy="50608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Sunnyside has an agreement with Tough Guy Towing to tow any cars parked in violation of the park rules. </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Sally Tenant never agreed in writing to towing fees in her lease.</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This cannot be a prohibited entry fee since Tough Guy Towing is charging the tenant a fee.</a:t>
            </a:r>
            <a:endParaRPr sz="2400" b="0" i="0" u="none" strike="noStrike" cap="none">
              <a:latin typeface="Arial"/>
              <a:ea typeface="Arial"/>
              <a:cs typeface="Arial"/>
              <a:sym typeface="Arial"/>
            </a:endParaRPr>
          </a:p>
          <a:p>
            <a:pPr marL="0" marR="0" lvl="0" indent="0" algn="ctr" rtl="0">
              <a:lnSpc>
                <a:spcPct val="90000"/>
              </a:lnSpc>
              <a:spcBef>
                <a:spcPts val="1001"/>
              </a:spcBef>
              <a:spcAft>
                <a:spcPts val="0"/>
              </a:spcAft>
              <a:buNone/>
            </a:pPr>
            <a:r>
              <a:rPr lang="en-US" sz="2400" b="1" i="0" u="none" strike="noStrike" cap="none">
                <a:solidFill>
                  <a:srgbClr val="FF5B32"/>
                </a:solidFill>
                <a:latin typeface="Montserrat"/>
                <a:ea typeface="Montserrat"/>
                <a:cs typeface="Montserrat"/>
                <a:sym typeface="Montserrat"/>
              </a:rPr>
              <a:t>True or False?</a:t>
            </a:r>
            <a:endParaRPr sz="2400" b="0" i="0" u="none" strike="noStrike" cap="none">
              <a:latin typeface="Arial"/>
              <a:ea typeface="Arial"/>
              <a:cs typeface="Arial"/>
              <a:sym typeface="Arial"/>
            </a:endParaRPr>
          </a:p>
        </p:txBody>
      </p:sp>
      <p:sp>
        <p:nvSpPr>
          <p:cNvPr id="373" name="Google Shape;373;p74"/>
          <p:cNvSpPr txBox="1"/>
          <p:nvPr/>
        </p:nvSpPr>
        <p:spPr>
          <a:xfrm>
            <a:off x="6239520" y="421200"/>
            <a:ext cx="5639400" cy="9050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Ejemplo de tarifas de entrada </a:t>
            </a:r>
            <a:endParaRPr sz="3200" b="0" i="0" u="none" strike="noStrike" cap="non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7"/>
        <p:cNvGrpSpPr/>
        <p:nvPr/>
      </p:nvGrpSpPr>
      <p:grpSpPr>
        <a:xfrm>
          <a:off x="0" y="0"/>
          <a:ext cx="0" cy="0"/>
          <a:chOff x="0" y="0"/>
          <a:chExt cx="0" cy="0"/>
        </a:xfrm>
      </p:grpSpPr>
      <p:sp>
        <p:nvSpPr>
          <p:cNvPr id="378" name="Google Shape;378;p75"/>
          <p:cNvSpPr txBox="1"/>
          <p:nvPr/>
        </p:nvSpPr>
        <p:spPr>
          <a:xfrm>
            <a:off x="1583280" y="484920"/>
            <a:ext cx="5274720" cy="1030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Entry Fees - Example</a:t>
            </a:r>
            <a:endParaRPr sz="3200" b="0" i="0" u="none" strike="noStrike" cap="none">
              <a:latin typeface="Arial"/>
              <a:ea typeface="Arial"/>
              <a:cs typeface="Arial"/>
              <a:sym typeface="Arial"/>
            </a:endParaRPr>
          </a:p>
        </p:txBody>
      </p:sp>
      <p:sp>
        <p:nvSpPr>
          <p:cNvPr id="379" name="Google Shape;379;p75"/>
          <p:cNvSpPr txBox="1"/>
          <p:nvPr/>
        </p:nvSpPr>
        <p:spPr>
          <a:xfrm>
            <a:off x="6657840" y="1846800"/>
            <a:ext cx="4949640" cy="485784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n-US" sz="2800" b="1" i="0" u="none" strike="noStrike" cap="none">
                <a:solidFill>
                  <a:srgbClr val="FF5B32"/>
                </a:solidFill>
                <a:latin typeface="Montserrat"/>
                <a:ea typeface="Montserrat"/>
                <a:cs typeface="Montserrat"/>
                <a:sym typeface="Montserrat"/>
              </a:rPr>
              <a:t>Falso! </a:t>
            </a:r>
            <a:endParaRPr sz="2800" b="0" i="0" u="none" strike="noStrike" cap="none">
              <a:latin typeface="Arial"/>
              <a:ea typeface="Arial"/>
              <a:cs typeface="Arial"/>
              <a:sym typeface="Arial"/>
            </a:endParaRPr>
          </a:p>
          <a:p>
            <a:pPr marL="50760" marR="0" lvl="0" indent="0" algn="l" rtl="0">
              <a:lnSpc>
                <a:spcPct val="90000"/>
              </a:lnSpc>
              <a:spcBef>
                <a:spcPts val="1199"/>
              </a:spcBef>
              <a:spcAft>
                <a:spcPts val="0"/>
              </a:spcAft>
              <a:buNone/>
            </a:pPr>
            <a:r>
              <a:rPr lang="en-US" sz="2400" b="0" i="0" u="none" strike="noStrike" cap="none">
                <a:solidFill>
                  <a:srgbClr val="007096"/>
                </a:solidFill>
                <a:latin typeface="Montserrat"/>
                <a:ea typeface="Montserrat"/>
                <a:cs typeface="Montserrat"/>
                <a:sym typeface="Montserrat"/>
              </a:rPr>
              <a:t>La definición de las tasas de inscripción incluye "cargos incidentales razonables por los servicios realmente realizados por el MHP o su agente" </a:t>
            </a:r>
            <a:endParaRPr sz="2400" b="0" i="0" u="none" strike="noStrike" cap="none">
              <a:latin typeface="Arial"/>
              <a:ea typeface="Arial"/>
              <a:cs typeface="Arial"/>
              <a:sym typeface="Arial"/>
            </a:endParaRPr>
          </a:p>
          <a:p>
            <a:pPr marL="457200" marR="0" lvl="0" indent="-406440" algn="l" rtl="0">
              <a:lnSpc>
                <a:spcPct val="90000"/>
              </a:lnSpc>
              <a:spcBef>
                <a:spcPts val="1199"/>
              </a:spcBef>
              <a:spcAft>
                <a:spcPts val="0"/>
              </a:spcAft>
              <a:buClr>
                <a:srgbClr val="003348"/>
              </a:buClr>
              <a:buSzPts val="1080"/>
              <a:buFont typeface="Arial"/>
              <a:buChar char="•"/>
            </a:pPr>
            <a:r>
              <a:rPr lang="en-US" sz="2400" b="0" i="1" u="none" strike="noStrike" cap="none">
                <a:solidFill>
                  <a:srgbClr val="007096"/>
                </a:solidFill>
                <a:latin typeface="Montserrat"/>
                <a:ea typeface="Montserrat"/>
                <a:cs typeface="Montserrat"/>
                <a:sym typeface="Montserrat"/>
              </a:rPr>
              <a:t>Tough Guy </a:t>
            </a:r>
            <a:r>
              <a:rPr lang="en-US" sz="2400" b="0" i="0" u="none" strike="noStrike" cap="none">
                <a:solidFill>
                  <a:srgbClr val="007096"/>
                </a:solidFill>
                <a:latin typeface="Montserrat"/>
                <a:ea typeface="Montserrat"/>
                <a:cs typeface="Montserrat"/>
                <a:sym typeface="Montserrat"/>
              </a:rPr>
              <a:t>puede estar actuando como agente de </a:t>
            </a:r>
            <a:r>
              <a:rPr lang="en-US" sz="2400" b="0" i="1" u="none" strike="noStrike" cap="none">
                <a:solidFill>
                  <a:srgbClr val="007096"/>
                </a:solidFill>
                <a:latin typeface="Montserrat"/>
                <a:ea typeface="Montserrat"/>
                <a:cs typeface="Montserrat"/>
                <a:sym typeface="Montserrat"/>
              </a:rPr>
              <a:t>Sunnyside</a:t>
            </a:r>
            <a:r>
              <a:rPr lang="en-US" sz="2400" b="0" i="0" u="none" strike="noStrike" cap="none">
                <a:solidFill>
                  <a:srgbClr val="007096"/>
                </a:solidFill>
                <a:latin typeface="Montserrat"/>
                <a:ea typeface="Montserrat"/>
                <a:cs typeface="Montserrat"/>
                <a:sym typeface="Montserrat"/>
              </a:rPr>
              <a:t> si remolcaron a petición de las SS.</a:t>
            </a:r>
            <a:endParaRPr sz="2400" b="0" i="0" u="none" strike="noStrike" cap="none">
              <a:latin typeface="Arial"/>
              <a:ea typeface="Arial"/>
              <a:cs typeface="Arial"/>
              <a:sym typeface="Arial"/>
            </a:endParaRPr>
          </a:p>
        </p:txBody>
      </p:sp>
      <p:sp>
        <p:nvSpPr>
          <p:cNvPr id="380" name="Google Shape;380;p75"/>
          <p:cNvSpPr txBox="1"/>
          <p:nvPr/>
        </p:nvSpPr>
        <p:spPr>
          <a:xfrm>
            <a:off x="1583280" y="1659960"/>
            <a:ext cx="4512960" cy="43282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n-US" sz="2800" b="1" i="0" u="none" strike="noStrike" cap="none">
                <a:solidFill>
                  <a:srgbClr val="FF5B32"/>
                </a:solidFill>
                <a:latin typeface="Montserrat"/>
                <a:ea typeface="Montserrat"/>
                <a:cs typeface="Montserrat"/>
                <a:sym typeface="Montserrat"/>
              </a:rPr>
              <a:t>False: </a:t>
            </a:r>
            <a:endParaRPr sz="2800" b="0" i="0" u="none" strike="noStrike" cap="none">
              <a:latin typeface="Arial"/>
              <a:ea typeface="Arial"/>
              <a:cs typeface="Arial"/>
              <a:sym typeface="Arial"/>
            </a:endParaRPr>
          </a:p>
          <a:p>
            <a:pPr marL="0" marR="0" lvl="0" indent="0" algn="l" rtl="0">
              <a:lnSpc>
                <a:spcPct val="90000"/>
              </a:lnSpc>
              <a:spcBef>
                <a:spcPts val="1199"/>
              </a:spcBef>
              <a:spcAft>
                <a:spcPts val="0"/>
              </a:spcAft>
              <a:buNone/>
            </a:pPr>
            <a:r>
              <a:rPr lang="en-US" sz="2400" b="0" i="0" u="none" strike="noStrike" cap="none">
                <a:solidFill>
                  <a:srgbClr val="003348"/>
                </a:solidFill>
                <a:latin typeface="Montserrat"/>
                <a:ea typeface="Montserrat"/>
                <a:cs typeface="Montserrat"/>
                <a:sym typeface="Montserrat"/>
              </a:rPr>
              <a:t>The definition of entry fees includes “incidental reasonable charges for services actually performed by the MHP or </a:t>
            </a:r>
            <a:r>
              <a:rPr lang="en-US" sz="2400" b="0" i="1" u="none" strike="noStrike" cap="none">
                <a:solidFill>
                  <a:srgbClr val="003348"/>
                </a:solidFill>
                <a:latin typeface="Montserrat"/>
                <a:ea typeface="Montserrat"/>
                <a:cs typeface="Montserrat"/>
                <a:sym typeface="Montserrat"/>
              </a:rPr>
              <a:t>its agent</a:t>
            </a:r>
            <a:r>
              <a:rPr lang="en-US" sz="2400" b="0" i="0" u="none" strike="noStrike" cap="none">
                <a:solidFill>
                  <a:srgbClr val="003348"/>
                </a:solidFill>
                <a:latin typeface="Montserrat"/>
                <a:ea typeface="Montserrat"/>
                <a:cs typeface="Montserrat"/>
                <a:sym typeface="Montserrat"/>
              </a:rPr>
              <a:t>”</a:t>
            </a:r>
            <a:endParaRPr sz="2400" b="0" i="0" u="none" strike="noStrike" cap="none">
              <a:latin typeface="Arial"/>
              <a:ea typeface="Arial"/>
              <a:cs typeface="Arial"/>
              <a:sym typeface="Arial"/>
            </a:endParaRPr>
          </a:p>
          <a:p>
            <a:pPr marL="800280" marR="0" lvl="1" indent="-343079" algn="l" rtl="0">
              <a:lnSpc>
                <a:spcPct val="90000"/>
              </a:lnSpc>
              <a:spcBef>
                <a:spcPts val="1199"/>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Tough Guy may be acting as Sunnyside’s agent if they towed at SS’s request.</a:t>
            </a:r>
            <a:endParaRPr sz="2400" b="0" i="0" u="none" strike="noStrike" cap="none">
              <a:latin typeface="Arial"/>
              <a:ea typeface="Arial"/>
              <a:cs typeface="Arial"/>
              <a:sym typeface="Arial"/>
            </a:endParaRPr>
          </a:p>
          <a:p>
            <a:pPr marL="228600" marR="0" lvl="0" indent="-50759" algn="l" rtl="0">
              <a:lnSpc>
                <a:spcPct val="90000"/>
              </a:lnSpc>
              <a:spcBef>
                <a:spcPts val="2200"/>
              </a:spcBef>
              <a:spcAft>
                <a:spcPts val="0"/>
              </a:spcAft>
              <a:buNone/>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381" name="Google Shape;381;p75"/>
          <p:cNvSpPr txBox="1"/>
          <p:nvPr/>
        </p:nvSpPr>
        <p:spPr>
          <a:xfrm>
            <a:off x="6205680" y="421200"/>
            <a:ext cx="5644800" cy="1093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Ejemplo de tarifas de entrada </a:t>
            </a:r>
            <a:endParaRPr sz="3200" b="0" i="0" u="none" strike="noStrike" cap="non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5"/>
        <p:cNvGrpSpPr/>
        <p:nvPr/>
      </p:nvGrpSpPr>
      <p:grpSpPr>
        <a:xfrm>
          <a:off x="0" y="0"/>
          <a:ext cx="0" cy="0"/>
          <a:chOff x="0" y="0"/>
          <a:chExt cx="0" cy="0"/>
        </a:xfrm>
      </p:grpSpPr>
      <p:sp>
        <p:nvSpPr>
          <p:cNvPr id="386" name="Google Shape;386;p76"/>
          <p:cNvSpPr txBox="1"/>
          <p:nvPr/>
        </p:nvSpPr>
        <p:spPr>
          <a:xfrm>
            <a:off x="1583280" y="484920"/>
            <a:ext cx="4512960" cy="1093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Entry Fees</a:t>
            </a:r>
            <a:endParaRPr sz="3200" b="0" i="0" u="none" strike="noStrike" cap="none">
              <a:latin typeface="Arial"/>
              <a:ea typeface="Arial"/>
              <a:cs typeface="Arial"/>
              <a:sym typeface="Arial"/>
            </a:endParaRPr>
          </a:p>
        </p:txBody>
      </p:sp>
      <p:sp>
        <p:nvSpPr>
          <p:cNvPr id="387" name="Google Shape;387;p76"/>
          <p:cNvSpPr txBox="1"/>
          <p:nvPr/>
        </p:nvSpPr>
        <p:spPr>
          <a:xfrm>
            <a:off x="6333120" y="1578600"/>
            <a:ext cx="5511600" cy="5125680"/>
          </a:xfrm>
          <a:prstGeom prst="rect">
            <a:avLst/>
          </a:prstGeom>
          <a:noFill/>
          <a:ln>
            <a:noFill/>
          </a:ln>
        </p:spPr>
        <p:txBody>
          <a:bodyPr spcFirstLastPara="1" wrap="square" lIns="91425" tIns="45700" rIns="91425" bIns="45700" anchor="t" anchorCtr="0">
            <a:noAutofit/>
          </a:bodyPr>
          <a:lstStyle/>
          <a:p>
            <a:pPr marL="528480" marR="0" lvl="0" indent="-47628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¿Cómo se relacionan las tarifas de entrada con las represalias? </a:t>
            </a:r>
            <a:endParaRPr sz="2400" b="0" i="0" u="none" strike="noStrike" cap="none">
              <a:latin typeface="Arial"/>
              <a:ea typeface="Arial"/>
              <a:cs typeface="Arial"/>
              <a:sym typeface="Arial"/>
            </a:endParaRPr>
          </a:p>
          <a:p>
            <a:pPr marL="528480" marR="0" lvl="0" indent="-476280" algn="l" rtl="0">
              <a:lnSpc>
                <a:spcPct val="90000"/>
              </a:lnSpc>
              <a:spcBef>
                <a:spcPts val="601"/>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Si la facturación excesiva, entonces puede ser prohibida como una tarifa de entrada , Y represalias </a:t>
            </a:r>
            <a:endParaRPr sz="2000" b="0" i="0" u="none" strike="noStrike" cap="none">
              <a:latin typeface="Arial"/>
              <a:ea typeface="Arial"/>
              <a:cs typeface="Arial"/>
              <a:sym typeface="Arial"/>
            </a:endParaRPr>
          </a:p>
          <a:p>
            <a:pPr marL="985680" marR="0" lvl="1" indent="-476280" algn="l" rtl="0">
              <a:lnSpc>
                <a:spcPct val="90000"/>
              </a:lnSpc>
              <a:spcBef>
                <a:spcPts val="601"/>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Un golpe (gancho al hígado)</a:t>
            </a:r>
            <a:endParaRPr sz="2000" b="0" i="0" u="none" strike="noStrike" cap="none">
              <a:latin typeface="Arial"/>
              <a:ea typeface="Arial"/>
              <a:cs typeface="Arial"/>
              <a:sym typeface="Arial"/>
            </a:endParaRPr>
          </a:p>
          <a:p>
            <a:pPr marL="985680" marR="0" lvl="1" indent="-476280" algn="l" rtl="0">
              <a:lnSpc>
                <a:spcPct val="90000"/>
              </a:lnSpc>
              <a:spcBef>
                <a:spcPts val="0"/>
              </a:spcBef>
              <a:spcAft>
                <a:spcPts val="0"/>
              </a:spcAft>
              <a:buClr>
                <a:srgbClr val="003348"/>
              </a:buClr>
              <a:buSzPts val="810"/>
              <a:buFont typeface="Arial"/>
              <a:buChar char="•"/>
            </a:pPr>
            <a:r>
              <a:rPr lang="en-US" sz="1800" b="0" i="0" u="none" strike="noStrike" cap="none">
                <a:solidFill>
                  <a:srgbClr val="007096"/>
                </a:solidFill>
                <a:latin typeface="Montserrat"/>
                <a:ea typeface="Montserrat"/>
                <a:cs typeface="Montserrat"/>
                <a:sym typeface="Montserrat"/>
              </a:rPr>
              <a:t>Recuerde que la tarifa de entrada es cualquier cargo que no es alquiler, depósito de seguridad, cargos cobrados por la agencia del gobierno, servicios públicos o cargos incidentales a un servicio realizado por MHP que fue acordado por escrito por el propietario de la casa móvil</a:t>
            </a:r>
            <a:endParaRPr sz="1800" b="0" i="0" u="none" strike="noStrike" cap="none">
              <a:latin typeface="Arial"/>
              <a:ea typeface="Arial"/>
              <a:cs typeface="Arial"/>
              <a:sym typeface="Arial"/>
            </a:endParaRPr>
          </a:p>
          <a:p>
            <a:pPr marL="985680" marR="0" lvl="1" indent="-476280" algn="l" rtl="0">
              <a:lnSpc>
                <a:spcPct val="90000"/>
              </a:lnSpc>
              <a:spcBef>
                <a:spcPts val="0"/>
              </a:spcBef>
              <a:spcAft>
                <a:spcPts val="0"/>
              </a:spcAft>
              <a:buClr>
                <a:srgbClr val="003348"/>
              </a:buClr>
              <a:buSzPts val="810"/>
              <a:buFont typeface="Arial"/>
              <a:buChar char="•"/>
            </a:pPr>
            <a:r>
              <a:rPr lang="en-US" sz="1800" b="0" i="0" u="none" strike="noStrike" cap="none">
                <a:solidFill>
                  <a:srgbClr val="007096"/>
                </a:solidFill>
                <a:latin typeface="Montserrat"/>
                <a:ea typeface="Montserrat"/>
                <a:cs typeface="Montserrat"/>
                <a:sym typeface="Montserrat"/>
              </a:rPr>
              <a:t>Pregúntate, ¿hay algún cargo que no encaje en una de esas categorías?</a:t>
            </a:r>
            <a:endParaRPr sz="1800" b="0" i="0" u="none" strike="noStrike" cap="none">
              <a:latin typeface="Arial"/>
              <a:ea typeface="Arial"/>
              <a:cs typeface="Arial"/>
              <a:sym typeface="Arial"/>
            </a:endParaRPr>
          </a:p>
        </p:txBody>
      </p:sp>
      <p:sp>
        <p:nvSpPr>
          <p:cNvPr id="388" name="Google Shape;388;p76"/>
          <p:cNvSpPr txBox="1"/>
          <p:nvPr/>
        </p:nvSpPr>
        <p:spPr>
          <a:xfrm>
            <a:off x="1583280" y="1578600"/>
            <a:ext cx="4512960" cy="489204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How are Entry Fees related to retaliation?</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810"/>
              <a:buFont typeface="Arial"/>
              <a:buChar char="•"/>
            </a:pPr>
            <a:r>
              <a:rPr lang="en-US" sz="1800" b="0" i="0" u="none" strike="noStrike" cap="none">
                <a:solidFill>
                  <a:srgbClr val="003348"/>
                </a:solidFill>
                <a:latin typeface="Montserrat"/>
                <a:ea typeface="Montserrat"/>
                <a:cs typeface="Montserrat"/>
                <a:sym typeface="Montserrat"/>
              </a:rPr>
              <a:t>If excessive billing, then can be prohibited as an Entry Fee AND Retaliation</a:t>
            </a:r>
            <a:endParaRPr sz="1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810"/>
              <a:buFont typeface="Arial"/>
              <a:buChar char="•"/>
            </a:pPr>
            <a:r>
              <a:rPr lang="en-US" sz="1800" b="0" i="0" u="none" strike="noStrike" cap="none">
                <a:solidFill>
                  <a:srgbClr val="003348"/>
                </a:solidFill>
                <a:latin typeface="Montserrat"/>
                <a:ea typeface="Montserrat"/>
                <a:cs typeface="Montserrat"/>
                <a:sym typeface="Montserrat"/>
              </a:rPr>
              <a:t>One-two punch</a:t>
            </a:r>
            <a:endParaRPr sz="1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810"/>
              <a:buFont typeface="Arial"/>
              <a:buChar char="•"/>
            </a:pPr>
            <a:r>
              <a:rPr lang="en-US" sz="1800" b="0" i="0" u="none" strike="noStrike" cap="none">
                <a:solidFill>
                  <a:srgbClr val="003348"/>
                </a:solidFill>
                <a:latin typeface="Montserrat"/>
                <a:ea typeface="Montserrat"/>
                <a:cs typeface="Montserrat"/>
                <a:sym typeface="Montserrat"/>
              </a:rPr>
              <a:t>Remember Entry Fee is any fee that is not rent, security deposit, fees charged by gov agency, utilities, or incidental charges to a service performed by MHP that was agreed to in writing by mobile homeowner</a:t>
            </a:r>
            <a:endParaRPr sz="1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810"/>
              <a:buFont typeface="Arial"/>
              <a:buChar char="•"/>
            </a:pPr>
            <a:r>
              <a:rPr lang="en-US" sz="1800" b="0" i="0" u="none" strike="noStrike" cap="none">
                <a:solidFill>
                  <a:srgbClr val="003348"/>
                </a:solidFill>
                <a:latin typeface="Montserrat"/>
                <a:ea typeface="Montserrat"/>
                <a:cs typeface="Montserrat"/>
                <a:sym typeface="Montserrat"/>
              </a:rPr>
              <a:t>Ask yourself, are there any fees that don’t fit in one of those categories?</a:t>
            </a:r>
            <a:endParaRPr sz="1800" b="0" i="0" u="none" strike="noStrike" cap="none">
              <a:latin typeface="Arial"/>
              <a:ea typeface="Arial"/>
              <a:cs typeface="Arial"/>
              <a:sym typeface="Arial"/>
            </a:endParaRPr>
          </a:p>
        </p:txBody>
      </p:sp>
      <p:sp>
        <p:nvSpPr>
          <p:cNvPr id="389" name="Google Shape;389;p76"/>
          <p:cNvSpPr txBox="1"/>
          <p:nvPr/>
        </p:nvSpPr>
        <p:spPr>
          <a:xfrm>
            <a:off x="6333120" y="484920"/>
            <a:ext cx="5274720" cy="11584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Tarifa de entrada</a:t>
            </a:r>
            <a:endParaRPr sz="3200" b="0" i="0" u="none" strike="noStrike" cap="non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4" name="Google Shape;394;p77"/>
          <p:cNvSpPr txBox="1"/>
          <p:nvPr/>
        </p:nvSpPr>
        <p:spPr>
          <a:xfrm>
            <a:off x="1583280" y="484920"/>
            <a:ext cx="4512960" cy="1093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Entry Fees</a:t>
            </a:r>
            <a:endParaRPr sz="3200" b="0" i="0" u="none" strike="noStrike" cap="none">
              <a:latin typeface="Arial"/>
              <a:ea typeface="Arial"/>
              <a:cs typeface="Arial"/>
              <a:sym typeface="Arial"/>
            </a:endParaRPr>
          </a:p>
        </p:txBody>
      </p:sp>
      <p:sp>
        <p:nvSpPr>
          <p:cNvPr id="395" name="Google Shape;395;p77"/>
          <p:cNvSpPr txBox="1"/>
          <p:nvPr/>
        </p:nvSpPr>
        <p:spPr>
          <a:xfrm>
            <a:off x="6333120" y="1578600"/>
            <a:ext cx="5511600" cy="5125680"/>
          </a:xfrm>
          <a:prstGeom prst="rect">
            <a:avLst/>
          </a:prstGeom>
          <a:noFill/>
          <a:ln>
            <a:noFill/>
          </a:ln>
        </p:spPr>
        <p:txBody>
          <a:bodyPr spcFirstLastPara="1" wrap="square" lIns="91425" tIns="45700" rIns="91425" bIns="45700" anchor="t" anchorCtr="0">
            <a:noAutofit/>
          </a:bodyPr>
          <a:lstStyle/>
          <a:p>
            <a:pPr marL="528480" marR="0" lvl="0" indent="-47628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En caso afirmativo, podría ser una cuota de entrada prohibida. </a:t>
            </a:r>
            <a:endParaRPr sz="2400" b="0" i="0" u="none" strike="noStrike" cap="none">
              <a:latin typeface="Arial"/>
              <a:ea typeface="Arial"/>
              <a:cs typeface="Arial"/>
              <a:sym typeface="Arial"/>
            </a:endParaRPr>
          </a:p>
          <a:p>
            <a:pPr marL="528480" marR="0" lvl="0" indent="-476280" algn="l" rtl="0">
              <a:lnSpc>
                <a:spcPct val="90000"/>
              </a:lnSpc>
              <a:spcBef>
                <a:spcPts val="601"/>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PERO entonces también debe preguntar: ¿se aplica la tarifa selectivamente a un solo residente o grupo de residentes? </a:t>
            </a:r>
            <a:endParaRPr sz="2400" b="0" i="0" u="none" strike="noStrike" cap="none">
              <a:latin typeface="Arial"/>
              <a:ea typeface="Arial"/>
              <a:cs typeface="Arial"/>
              <a:sym typeface="Arial"/>
            </a:endParaRPr>
          </a:p>
          <a:p>
            <a:pPr marL="528480" marR="0" lvl="0" indent="-476280" algn="l" rtl="0">
              <a:lnSpc>
                <a:spcPct val="90000"/>
              </a:lnSpc>
              <a:spcBef>
                <a:spcPts val="601"/>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Si sí, también podría ser una acción de represalia prohibida en virtud del MHPA</a:t>
            </a:r>
            <a:endParaRPr sz="2400" b="0" i="0" u="none" strike="noStrike" cap="none">
              <a:latin typeface="Arial"/>
              <a:ea typeface="Arial"/>
              <a:cs typeface="Arial"/>
              <a:sym typeface="Arial"/>
            </a:endParaRPr>
          </a:p>
        </p:txBody>
      </p:sp>
      <p:sp>
        <p:nvSpPr>
          <p:cNvPr id="396" name="Google Shape;396;p77"/>
          <p:cNvSpPr txBox="1"/>
          <p:nvPr/>
        </p:nvSpPr>
        <p:spPr>
          <a:xfrm>
            <a:off x="1583280" y="1578600"/>
            <a:ext cx="4512960" cy="489204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If yes, could be a prohibited entry fee.</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BUT then also should ask: is the fee being applied selectively to only a single resident or group of residents?</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If SO, could also be a retaliatory action prohibited under the MHPA</a:t>
            </a:r>
            <a:endParaRPr sz="2400" b="0" i="0" u="none" strike="noStrike" cap="none">
              <a:latin typeface="Arial"/>
              <a:ea typeface="Arial"/>
              <a:cs typeface="Arial"/>
              <a:sym typeface="Arial"/>
            </a:endParaRPr>
          </a:p>
        </p:txBody>
      </p:sp>
      <p:sp>
        <p:nvSpPr>
          <p:cNvPr id="397" name="Google Shape;397;p77"/>
          <p:cNvSpPr txBox="1"/>
          <p:nvPr/>
        </p:nvSpPr>
        <p:spPr>
          <a:xfrm>
            <a:off x="6333120" y="484920"/>
            <a:ext cx="5274720" cy="11584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Tarifa de entrada</a:t>
            </a:r>
            <a:endParaRPr sz="32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265"/>
        <p:cNvGrpSpPr/>
        <p:nvPr/>
      </p:nvGrpSpPr>
      <p:grpSpPr>
        <a:xfrm>
          <a:off x="0" y="0"/>
          <a:ext cx="0" cy="0"/>
          <a:chOff x="0" y="0"/>
          <a:chExt cx="0" cy="0"/>
        </a:xfrm>
      </p:grpSpPr>
      <p:sp>
        <p:nvSpPr>
          <p:cNvPr id="266" name="Google Shape;266;p60"/>
          <p:cNvSpPr txBox="1"/>
          <p:nvPr/>
        </p:nvSpPr>
        <p:spPr>
          <a:xfrm>
            <a:off x="731880" y="1201320"/>
            <a:ext cx="10728360" cy="3092760"/>
          </a:xfrm>
          <a:prstGeom prst="rect">
            <a:avLst/>
          </a:prstGeom>
          <a:noFill/>
          <a:ln>
            <a:noFill/>
          </a:ln>
        </p:spPr>
        <p:txBody>
          <a:bodyPr spcFirstLastPara="1" wrap="square" lIns="91425" tIns="45700" rIns="91425" bIns="45700" anchor="ctr" anchorCtr="0">
            <a:noAutofit/>
          </a:bodyPr>
          <a:lstStyle/>
          <a:p>
            <a:pPr marL="0" marR="0" lvl="0" indent="0" algn="l" rtl="0">
              <a:lnSpc>
                <a:spcPct val="60000"/>
              </a:lnSpc>
              <a:spcBef>
                <a:spcPts val="0"/>
              </a:spcBef>
              <a:spcAft>
                <a:spcPts val="0"/>
              </a:spcAft>
              <a:buNone/>
            </a:pPr>
            <a:r>
              <a:rPr lang="en-US" sz="4800" b="1" i="0" u="none" strike="noStrike" cap="none">
                <a:solidFill>
                  <a:srgbClr val="FFFFFF"/>
                </a:solidFill>
                <a:latin typeface="Barlow Light"/>
                <a:ea typeface="Barlow Light"/>
                <a:cs typeface="Barlow Light"/>
                <a:sym typeface="Barlow Light"/>
              </a:rPr>
              <a:t>Know Your Rights Presentation, by:</a:t>
            </a:r>
            <a:endParaRPr sz="4800" b="0" i="0" u="none" strike="noStrike" cap="none">
              <a:latin typeface="Arial"/>
              <a:ea typeface="Arial"/>
              <a:cs typeface="Arial"/>
              <a:sym typeface="Arial"/>
            </a:endParaRPr>
          </a:p>
          <a:p>
            <a:pPr marL="0" marR="0" lvl="0" indent="0" algn="l" rtl="0">
              <a:lnSpc>
                <a:spcPct val="60000"/>
              </a:lnSpc>
              <a:spcBef>
                <a:spcPts val="0"/>
              </a:spcBef>
              <a:spcAft>
                <a:spcPts val="0"/>
              </a:spcAft>
              <a:buNone/>
            </a:pPr>
            <a:r>
              <a:rPr lang="en-US" sz="3600" b="0" i="1" u="none" strike="noStrike" cap="none">
                <a:solidFill>
                  <a:srgbClr val="007096"/>
                </a:solidFill>
                <a:latin typeface="Barlow"/>
                <a:ea typeface="Barlow"/>
                <a:cs typeface="Barlow"/>
                <a:sym typeface="Barlow"/>
              </a:rPr>
              <a:t>‘Conozca sus Derechos‘  presentada por:</a:t>
            </a:r>
            <a:endParaRPr sz="3600" b="0" i="0" u="none" strike="noStrike" cap="none">
              <a:latin typeface="Arial"/>
              <a:ea typeface="Arial"/>
              <a:cs typeface="Arial"/>
              <a:sym typeface="Arial"/>
            </a:endParaRPr>
          </a:p>
          <a:p>
            <a:pPr marL="0" marR="0" lvl="0" indent="0" algn="l" rtl="0">
              <a:lnSpc>
                <a:spcPct val="60000"/>
              </a:lnSpc>
              <a:spcBef>
                <a:spcPts val="0"/>
              </a:spcBef>
              <a:spcAft>
                <a:spcPts val="0"/>
              </a:spcAft>
              <a:buNone/>
            </a:pPr>
            <a:endParaRPr sz="36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n-US" sz="3200" b="1" i="0" u="none" strike="noStrike" cap="none">
                <a:solidFill>
                  <a:srgbClr val="003348"/>
                </a:solidFill>
                <a:latin typeface="Barlow"/>
                <a:ea typeface="Barlow"/>
                <a:cs typeface="Barlow"/>
                <a:sym typeface="Barlow"/>
              </a:rPr>
              <a:t>			David Valleau, Esq.</a:t>
            </a:r>
            <a:endParaRPr sz="32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n-US" sz="3200" b="1" i="0" u="none" strike="noStrike" cap="none">
                <a:solidFill>
                  <a:srgbClr val="003348"/>
                </a:solidFill>
                <a:latin typeface="Barlow"/>
                <a:ea typeface="Barlow"/>
                <a:cs typeface="Barlow"/>
                <a:sym typeface="Barlow"/>
              </a:rPr>
              <a:t>			Blair Kanis, Esq., &amp;</a:t>
            </a:r>
            <a:br>
              <a:rPr lang="en-US" sz="1800" b="0" i="0" u="none" strike="noStrike" cap="none"/>
            </a:br>
            <a:r>
              <a:rPr lang="en-US" sz="3200" b="1" i="0" u="none" strike="noStrike" cap="none">
                <a:solidFill>
                  <a:srgbClr val="003348"/>
                </a:solidFill>
                <a:latin typeface="Barlow"/>
                <a:ea typeface="Barlow"/>
                <a:cs typeface="Barlow"/>
                <a:sym typeface="Barlow"/>
              </a:rPr>
              <a:t>			Shannon MacKenzie, Esq., </a:t>
            </a:r>
            <a:endParaRPr sz="3200" b="0" i="0" u="none" strike="noStrike" cap="non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1"/>
        <p:cNvGrpSpPr/>
        <p:nvPr/>
      </p:nvGrpSpPr>
      <p:grpSpPr>
        <a:xfrm>
          <a:off x="0" y="0"/>
          <a:ext cx="0" cy="0"/>
          <a:chOff x="0" y="0"/>
          <a:chExt cx="0" cy="0"/>
        </a:xfrm>
      </p:grpSpPr>
      <p:sp>
        <p:nvSpPr>
          <p:cNvPr id="402" name="Google Shape;402;p78"/>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POP Quiz</a:t>
            </a:r>
            <a:endParaRPr sz="4000" b="0" i="0" u="none" strike="noStrike" cap="none">
              <a:latin typeface="Arial"/>
              <a:ea typeface="Arial"/>
              <a:cs typeface="Arial"/>
              <a:sym typeface="Arial"/>
            </a:endParaRPr>
          </a:p>
        </p:txBody>
      </p:sp>
      <p:sp>
        <p:nvSpPr>
          <p:cNvPr id="403" name="Google Shape;403;p78"/>
          <p:cNvSpPr txBox="1"/>
          <p:nvPr/>
        </p:nvSpPr>
        <p:spPr>
          <a:xfrm>
            <a:off x="6657840" y="484920"/>
            <a:ext cx="4949640" cy="621972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0"/>
              </a:spcBef>
              <a:spcAft>
                <a:spcPts val="0"/>
              </a:spcAft>
              <a:buNone/>
            </a:pPr>
            <a:r>
              <a:rPr lang="en-US" sz="2800" b="1" i="0" u="none" strike="noStrike" cap="none">
                <a:solidFill>
                  <a:srgbClr val="007096"/>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n-US" sz="2800" b="1" i="0" u="none" strike="noStrike" cap="none">
                <a:solidFill>
                  <a:srgbClr val="007096"/>
                </a:solidFill>
                <a:latin typeface="Montserrat"/>
                <a:ea typeface="Montserrat"/>
                <a:cs typeface="Montserrat"/>
                <a:sym typeface="Montserrat"/>
              </a:rPr>
              <a:t>¿V</a:t>
            </a:r>
            <a:r>
              <a:rPr lang="en-US" sz="2400" b="1" i="0" u="none" strike="noStrike" cap="none">
                <a:solidFill>
                  <a:srgbClr val="007096"/>
                </a:solidFill>
                <a:latin typeface="Montserrat"/>
                <a:ea typeface="Montserrat"/>
                <a:cs typeface="Montserrat"/>
                <a:sym typeface="Montserrat"/>
              </a:rPr>
              <a:t>erdadero o Falso?</a:t>
            </a:r>
            <a:endParaRPr sz="24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n-US" sz="2400" b="0" i="1" u="none" strike="noStrike" cap="none">
                <a:solidFill>
                  <a:srgbClr val="007096"/>
                </a:solidFill>
                <a:latin typeface="Montserrat"/>
                <a:ea typeface="Montserrat"/>
                <a:cs typeface="Montserrat"/>
                <a:sym typeface="Montserrat"/>
              </a:rPr>
              <a:t>El señor propietario Larry </a:t>
            </a:r>
            <a:r>
              <a:rPr lang="en-US" sz="2400" b="0" i="0" u="none" strike="noStrike" cap="none">
                <a:solidFill>
                  <a:srgbClr val="007096"/>
                </a:solidFill>
                <a:latin typeface="Montserrat"/>
                <a:ea typeface="Montserrat"/>
                <a:cs typeface="Montserrat"/>
                <a:sym typeface="Montserrat"/>
              </a:rPr>
              <a:t>le cobra a la </a:t>
            </a:r>
            <a:r>
              <a:rPr lang="en-US" sz="2400" b="0" i="1" u="none" strike="noStrike" cap="none">
                <a:solidFill>
                  <a:srgbClr val="007096"/>
                </a:solidFill>
                <a:latin typeface="Montserrat"/>
                <a:ea typeface="Montserrat"/>
                <a:cs typeface="Montserrat"/>
                <a:sym typeface="Montserrat"/>
              </a:rPr>
              <a:t>inquilina Sally </a:t>
            </a:r>
            <a:r>
              <a:rPr lang="en-US" sz="2400" b="0" i="0" u="none" strike="noStrike" cap="none">
                <a:solidFill>
                  <a:srgbClr val="007096"/>
                </a:solidFill>
                <a:latin typeface="Montserrat"/>
                <a:ea typeface="Montserrat"/>
                <a:cs typeface="Montserrat"/>
                <a:sym typeface="Montserrat"/>
              </a:rPr>
              <a:t>una tarifa de $5 por usar un letrero de "Cuidado con el Perro" en su patio; esta es una cuota de entrada prohibida. Sally nunca accedió a esta tarifa por escrito.</a:t>
            </a:r>
            <a:endParaRPr sz="24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n-US" sz="2400" b="1"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n-US" sz="2400" b="1" i="0" u="none" strike="noStrike" cap="none">
                <a:solidFill>
                  <a:srgbClr val="007096"/>
                </a:solidFill>
                <a:latin typeface="Montserrat"/>
                <a:ea typeface="Montserrat"/>
                <a:cs typeface="Montserrat"/>
                <a:sym typeface="Montserrat"/>
              </a:rPr>
              <a:t>Respuesta:</a:t>
            </a:r>
            <a:r>
              <a:rPr lang="en-US" sz="2400" b="1" i="0" u="none" strike="noStrike" cap="none">
                <a:solidFill>
                  <a:srgbClr val="003348"/>
                </a:solidFill>
                <a:latin typeface="Montserrat"/>
                <a:ea typeface="Montserrat"/>
                <a:cs typeface="Montserrat"/>
                <a:sym typeface="Montserrat"/>
              </a:rPr>
              <a:t> </a:t>
            </a:r>
            <a:r>
              <a:rPr lang="en-US" sz="2400" b="1" i="1" u="none" strike="noStrike" cap="none">
                <a:solidFill>
                  <a:srgbClr val="FF4A23"/>
                </a:solidFill>
                <a:latin typeface="Montserrat"/>
                <a:ea typeface="Montserrat"/>
                <a:cs typeface="Montserrat"/>
                <a:sym typeface="Montserrat"/>
              </a:rPr>
              <a:t>Verdadero</a:t>
            </a:r>
            <a:r>
              <a:rPr lang="en-US" sz="2400" b="0" i="0" u="none" strike="noStrike" cap="none">
                <a:solidFill>
                  <a:srgbClr val="003348"/>
                </a:solidFill>
                <a:latin typeface="Montserrat"/>
                <a:ea typeface="Montserrat"/>
                <a:cs typeface="Montserrat"/>
                <a:sym typeface="Montserrat"/>
              </a:rPr>
              <a:t>, </a:t>
            </a:r>
            <a:r>
              <a:rPr lang="en-US" sz="2400" b="0" i="0" u="none" strike="noStrike" cap="none">
                <a:solidFill>
                  <a:srgbClr val="007096"/>
                </a:solidFill>
                <a:latin typeface="Montserrat"/>
                <a:ea typeface="Montserrat"/>
                <a:cs typeface="Montserrat"/>
                <a:sym typeface="Montserrat"/>
              </a:rPr>
              <a:t>dicha</a:t>
            </a:r>
            <a:r>
              <a:rPr lang="en-US" sz="2400" b="0" i="0" u="none" strike="noStrike" cap="none">
                <a:solidFill>
                  <a:srgbClr val="003348"/>
                </a:solidFill>
                <a:latin typeface="Montserrat"/>
                <a:ea typeface="Montserrat"/>
                <a:cs typeface="Montserrat"/>
                <a:sym typeface="Montserrat"/>
              </a:rPr>
              <a:t> </a:t>
            </a:r>
            <a:r>
              <a:rPr lang="en-US" sz="2400" b="0" i="0" u="none" strike="noStrike" cap="none">
                <a:solidFill>
                  <a:srgbClr val="007096"/>
                </a:solidFill>
                <a:latin typeface="Montserrat"/>
                <a:ea typeface="Montserrat"/>
                <a:cs typeface="Montserrat"/>
                <a:sym typeface="Montserrat"/>
              </a:rPr>
              <a:t>tasa no encaja en una de las categorías, por lo que se trata de una cuota de inscripción prohibida.</a:t>
            </a:r>
            <a:endParaRPr sz="2400" b="0" i="0" u="none" strike="noStrike" cap="none">
              <a:latin typeface="Arial"/>
              <a:ea typeface="Arial"/>
              <a:cs typeface="Arial"/>
              <a:sym typeface="Arial"/>
            </a:endParaRPr>
          </a:p>
        </p:txBody>
      </p:sp>
      <p:sp>
        <p:nvSpPr>
          <p:cNvPr id="404" name="Google Shape;404;p78"/>
          <p:cNvSpPr txBox="1"/>
          <p:nvPr/>
        </p:nvSpPr>
        <p:spPr>
          <a:xfrm>
            <a:off x="1583280" y="1326240"/>
            <a:ext cx="4949640" cy="53780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i="0" u="none" strike="noStrike" cap="none">
                <a:solidFill>
                  <a:srgbClr val="003348"/>
                </a:solidFill>
                <a:latin typeface="Montserrat"/>
                <a:ea typeface="Montserrat"/>
                <a:cs typeface="Montserrat"/>
                <a:sym typeface="Montserrat"/>
              </a:rPr>
              <a:t>True or False: </a:t>
            </a:r>
            <a:r>
              <a:rPr lang="en-US" sz="2800" b="0" i="0" u="none" strike="noStrike" cap="none">
                <a:solidFill>
                  <a:srgbClr val="003348"/>
                </a:solidFill>
                <a:latin typeface="Montserrat"/>
                <a:ea typeface="Montserrat"/>
                <a:cs typeface="Montserrat"/>
                <a:sym typeface="Montserrat"/>
              </a:rPr>
              <a:t>Larry Landlord charges Sally Tenant a $5 fee for having a “Beware of Dog” sign on her yard; this is a prohibited entry fee.  Sally never agreed to this fee in writing.</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n-US" sz="2400" b="1" i="0" u="none" strike="noStrike" cap="none">
                <a:solidFill>
                  <a:srgbClr val="003348"/>
                </a:solidFill>
                <a:latin typeface="Montserrat"/>
                <a:ea typeface="Montserrat"/>
                <a:cs typeface="Montserrat"/>
                <a:sym typeface="Montserrat"/>
              </a:rPr>
              <a:t>Answer: </a:t>
            </a:r>
            <a:r>
              <a:rPr lang="en-US" sz="2400" b="1" i="1" u="none" strike="noStrike" cap="none">
                <a:solidFill>
                  <a:srgbClr val="FF4A23"/>
                </a:solidFill>
                <a:latin typeface="Montserrat"/>
                <a:ea typeface="Montserrat"/>
                <a:cs typeface="Montserrat"/>
                <a:sym typeface="Montserrat"/>
              </a:rPr>
              <a:t>True</a:t>
            </a:r>
            <a:r>
              <a:rPr lang="en-US" sz="2400" b="0" i="0" u="none" strike="noStrike" cap="none">
                <a:solidFill>
                  <a:srgbClr val="003348"/>
                </a:solidFill>
                <a:latin typeface="Montserrat"/>
                <a:ea typeface="Montserrat"/>
                <a:cs typeface="Montserrat"/>
                <a:sym typeface="Montserrat"/>
              </a:rPr>
              <a:t>, such a fee does not fit into one of the categories, and it therefore is a prohibited entry fee.</a:t>
            </a:r>
            <a:endParaRPr sz="24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p79"/>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POP Quiz</a:t>
            </a:r>
            <a:endParaRPr sz="4000" b="0" i="0" u="none" strike="noStrike" cap="none">
              <a:latin typeface="Arial"/>
              <a:ea typeface="Arial"/>
              <a:cs typeface="Arial"/>
              <a:sym typeface="Arial"/>
            </a:endParaRPr>
          </a:p>
        </p:txBody>
      </p:sp>
      <p:sp>
        <p:nvSpPr>
          <p:cNvPr id="410" name="Google Shape;410;p79"/>
          <p:cNvSpPr txBox="1"/>
          <p:nvPr/>
        </p:nvSpPr>
        <p:spPr>
          <a:xfrm>
            <a:off x="6413040" y="484920"/>
            <a:ext cx="5194440" cy="621972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n-US" sz="2400" b="1" i="0" u="none" strike="noStrike" cap="none">
                <a:solidFill>
                  <a:srgbClr val="007096"/>
                </a:solidFill>
                <a:latin typeface="Montserrat"/>
                <a:ea typeface="Montserrat"/>
                <a:cs typeface="Montserrat"/>
                <a:sym typeface="Montserrat"/>
              </a:rPr>
              <a:t> </a:t>
            </a:r>
            <a:endParaRPr sz="24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n-US" sz="2400" b="1" i="0" u="none" strike="noStrike" cap="none">
                <a:solidFill>
                  <a:srgbClr val="007096"/>
                </a:solidFill>
                <a:latin typeface="Montserrat"/>
                <a:ea typeface="Montserrat"/>
                <a:cs typeface="Montserrat"/>
                <a:sym typeface="Montserrat"/>
              </a:rPr>
              <a:t>¿Verdadero o Falso?</a:t>
            </a:r>
            <a:endParaRPr sz="24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n-US" sz="2400" b="0" i="1" u="none" strike="noStrike" cap="none">
                <a:solidFill>
                  <a:srgbClr val="007096"/>
                </a:solidFill>
                <a:latin typeface="Montserrat"/>
                <a:ea typeface="Montserrat"/>
                <a:cs typeface="Montserrat"/>
                <a:sym typeface="Montserrat"/>
              </a:rPr>
              <a:t>El señor propietario Larry </a:t>
            </a:r>
            <a:r>
              <a:rPr lang="en-US" sz="2400" b="0" i="0" u="none" strike="noStrike" cap="none">
                <a:solidFill>
                  <a:srgbClr val="007096"/>
                </a:solidFill>
                <a:latin typeface="Montserrat"/>
                <a:ea typeface="Montserrat"/>
                <a:cs typeface="Montserrat"/>
                <a:sym typeface="Montserrat"/>
              </a:rPr>
              <a:t>le cobra a la </a:t>
            </a:r>
            <a:r>
              <a:rPr lang="en-US" sz="2400" b="0" i="1" u="none" strike="noStrike" cap="none">
                <a:solidFill>
                  <a:srgbClr val="007096"/>
                </a:solidFill>
                <a:latin typeface="Montserrat"/>
                <a:ea typeface="Montserrat"/>
                <a:cs typeface="Montserrat"/>
                <a:sym typeface="Montserrat"/>
              </a:rPr>
              <a:t>inquilina Sally </a:t>
            </a:r>
            <a:r>
              <a:rPr lang="en-US" sz="2400" b="0" i="0" u="none" strike="noStrike" cap="none">
                <a:solidFill>
                  <a:srgbClr val="007096"/>
                </a:solidFill>
                <a:latin typeface="Montserrat"/>
                <a:ea typeface="Montserrat"/>
                <a:cs typeface="Montserrat"/>
                <a:sym typeface="Montserrat"/>
              </a:rPr>
              <a:t>una tarifa de $15 por limpiar la nieve durante el invierno</a:t>
            </a:r>
            <a:r>
              <a:rPr lang="en-US" sz="2400" b="0" i="1" u="none" strike="noStrike" cap="none">
                <a:solidFill>
                  <a:srgbClr val="007096"/>
                </a:solidFill>
                <a:latin typeface="Montserrat"/>
                <a:ea typeface="Montserrat"/>
                <a:cs typeface="Montserrat"/>
                <a:sym typeface="Montserrat"/>
              </a:rPr>
              <a:t> (snowplow). </a:t>
            </a:r>
            <a:r>
              <a:rPr lang="en-US" sz="2400" b="0" i="0" u="none" strike="noStrike" cap="none">
                <a:solidFill>
                  <a:srgbClr val="007096"/>
                </a:solidFill>
                <a:latin typeface="Montserrat"/>
                <a:ea typeface="Montserrat"/>
                <a:cs typeface="Montserrat"/>
                <a:sym typeface="Montserrat"/>
              </a:rPr>
              <a:t>Esta es una cuota de entrada prohibida. </a:t>
            </a:r>
            <a:endParaRPr sz="24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n-US" sz="2400" b="0" i="0" u="none" strike="noStrike" cap="none">
                <a:solidFill>
                  <a:srgbClr val="007096"/>
                </a:solidFill>
                <a:latin typeface="Montserrat"/>
                <a:ea typeface="Montserrat"/>
                <a:cs typeface="Montserrat"/>
                <a:sym typeface="Montserrat"/>
              </a:rPr>
              <a:t> </a:t>
            </a:r>
            <a:endParaRPr sz="24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n-US" sz="2200" b="1" i="0" u="none" strike="noStrike" cap="none">
                <a:solidFill>
                  <a:srgbClr val="007096"/>
                </a:solidFill>
                <a:latin typeface="Montserrat"/>
                <a:ea typeface="Montserrat"/>
                <a:cs typeface="Montserrat"/>
                <a:sym typeface="Montserrat"/>
              </a:rPr>
              <a:t>Respuesta: </a:t>
            </a:r>
            <a:r>
              <a:rPr lang="en-US" sz="2200" b="0" i="0" u="none" strike="noStrike" cap="none">
                <a:solidFill>
                  <a:srgbClr val="007096"/>
                </a:solidFill>
                <a:latin typeface="Montserrat"/>
                <a:ea typeface="Montserrat"/>
                <a:cs typeface="Montserrat"/>
                <a:sym typeface="Montserrat"/>
              </a:rPr>
              <a:t>Depende. ¿Fue un cargo incidental por un servicio realmente prestado por MHP: ¿Realmente limpio la nieve el señor? ¿Es razonable el monto de la tarifa para el servicio prestado? ¿Estuvo de acuerdo Sally, por escrito?</a:t>
            </a:r>
            <a:endParaRPr sz="2200" b="0" i="0" u="none" strike="noStrike" cap="none">
              <a:latin typeface="Arial"/>
              <a:ea typeface="Arial"/>
              <a:cs typeface="Arial"/>
              <a:sym typeface="Arial"/>
            </a:endParaRPr>
          </a:p>
        </p:txBody>
      </p:sp>
      <p:sp>
        <p:nvSpPr>
          <p:cNvPr id="411" name="Google Shape;411;p79"/>
          <p:cNvSpPr txBox="1"/>
          <p:nvPr/>
        </p:nvSpPr>
        <p:spPr>
          <a:xfrm>
            <a:off x="1583280" y="1326240"/>
            <a:ext cx="4830120" cy="50468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i="0" u="none" strike="noStrike" cap="none">
                <a:solidFill>
                  <a:srgbClr val="003348"/>
                </a:solidFill>
                <a:latin typeface="Montserrat"/>
                <a:ea typeface="Montserrat"/>
                <a:cs typeface="Montserrat"/>
                <a:sym typeface="Montserrat"/>
              </a:rPr>
              <a:t>True or False: </a:t>
            </a:r>
            <a:r>
              <a:rPr lang="en-US" sz="2800" b="0" i="0" u="none" strike="noStrike" cap="none">
                <a:solidFill>
                  <a:srgbClr val="003348"/>
                </a:solidFill>
                <a:latin typeface="Montserrat"/>
                <a:ea typeface="Montserrat"/>
                <a:cs typeface="Montserrat"/>
                <a:sym typeface="Montserrat"/>
              </a:rPr>
              <a:t>Larry Landlord charges Sally Tenant a $15 snowplow fee in the winter; this is a prohibited entry fee.</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n-US" sz="2400" b="1" i="0" u="none" strike="noStrike" cap="none">
                <a:solidFill>
                  <a:srgbClr val="003348"/>
                </a:solidFill>
                <a:latin typeface="Montserrat"/>
                <a:ea typeface="Montserrat"/>
                <a:cs typeface="Montserrat"/>
                <a:sym typeface="Montserrat"/>
              </a:rPr>
              <a:t>Answer: </a:t>
            </a:r>
            <a:r>
              <a:rPr lang="en-US" sz="2400" b="0" i="0" u="none" strike="noStrike" cap="none">
                <a:solidFill>
                  <a:srgbClr val="003348"/>
                </a:solidFill>
                <a:latin typeface="Montserrat"/>
                <a:ea typeface="Montserrat"/>
                <a:cs typeface="Montserrat"/>
                <a:sym typeface="Montserrat"/>
              </a:rPr>
              <a:t>It depends. Was it an incidental charge for a service actually rendered by MHP:  Did the MHP actually plow? Is the fee amount reasonable for the service rendered? Did Salley agree in writing</a:t>
            </a:r>
            <a:endParaRPr sz="2400" b="0" i="0" u="none" strike="noStrike" cap="non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5"/>
        <p:cNvGrpSpPr/>
        <p:nvPr/>
      </p:nvGrpSpPr>
      <p:grpSpPr>
        <a:xfrm>
          <a:off x="0" y="0"/>
          <a:ext cx="0" cy="0"/>
          <a:chOff x="0" y="0"/>
          <a:chExt cx="0" cy="0"/>
        </a:xfrm>
      </p:grpSpPr>
      <p:sp>
        <p:nvSpPr>
          <p:cNvPr id="416" name="Google Shape;416;p80"/>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POP Quiz</a:t>
            </a:r>
            <a:endParaRPr sz="4000" b="0" i="0" u="none" strike="noStrike" cap="none">
              <a:latin typeface="Arial"/>
              <a:ea typeface="Arial"/>
              <a:cs typeface="Arial"/>
              <a:sym typeface="Arial"/>
            </a:endParaRPr>
          </a:p>
        </p:txBody>
      </p:sp>
      <p:sp>
        <p:nvSpPr>
          <p:cNvPr id="417" name="Google Shape;417;p80"/>
          <p:cNvSpPr txBox="1"/>
          <p:nvPr/>
        </p:nvSpPr>
        <p:spPr>
          <a:xfrm>
            <a:off x="6669000" y="484920"/>
            <a:ext cx="5018760" cy="621936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0"/>
              </a:spcBef>
              <a:spcAft>
                <a:spcPts val="0"/>
              </a:spcAft>
              <a:buNone/>
            </a:pPr>
            <a:r>
              <a:rPr lang="en-US" sz="2400" b="1" i="0" u="none" strike="noStrike" cap="none">
                <a:solidFill>
                  <a:srgbClr val="007096"/>
                </a:solidFill>
                <a:latin typeface="Montserrat"/>
                <a:ea typeface="Montserrat"/>
                <a:cs typeface="Montserrat"/>
                <a:sym typeface="Montserrat"/>
              </a:rPr>
              <a:t> </a:t>
            </a:r>
            <a:endParaRPr sz="24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n-US" sz="2400" b="1" i="0" u="none" strike="noStrike" cap="none">
                <a:solidFill>
                  <a:srgbClr val="007096"/>
                </a:solidFill>
                <a:latin typeface="Montserrat"/>
                <a:ea typeface="Montserrat"/>
                <a:cs typeface="Montserrat"/>
                <a:sym typeface="Montserrat"/>
              </a:rPr>
              <a:t>¿Verdadero o Falso?</a:t>
            </a:r>
            <a:endParaRPr sz="24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n-US" sz="2400" b="0" i="1" u="none" strike="noStrike" cap="none">
                <a:solidFill>
                  <a:srgbClr val="007096"/>
                </a:solidFill>
                <a:latin typeface="Montserrat"/>
                <a:ea typeface="Montserrat"/>
                <a:cs typeface="Montserrat"/>
                <a:sym typeface="Montserrat"/>
              </a:rPr>
              <a:t>El señor propietario Larry </a:t>
            </a:r>
            <a:r>
              <a:rPr lang="en-US" sz="2400" b="0" i="0" u="none" strike="noStrike" cap="none">
                <a:solidFill>
                  <a:srgbClr val="007096"/>
                </a:solidFill>
                <a:latin typeface="Montserrat"/>
                <a:ea typeface="Montserrat"/>
                <a:cs typeface="Montserrat"/>
                <a:sym typeface="Montserrat"/>
              </a:rPr>
              <a:t>le cobra a la </a:t>
            </a:r>
            <a:r>
              <a:rPr lang="en-US" sz="2400" b="0" i="1" u="none" strike="noStrike" cap="none">
                <a:solidFill>
                  <a:srgbClr val="007096"/>
                </a:solidFill>
                <a:latin typeface="Montserrat"/>
                <a:ea typeface="Montserrat"/>
                <a:cs typeface="Montserrat"/>
                <a:sym typeface="Montserrat"/>
              </a:rPr>
              <a:t>inquilina Sally </a:t>
            </a:r>
            <a:r>
              <a:rPr lang="en-US" sz="2400" b="0" i="0" u="none" strike="noStrike" cap="none">
                <a:solidFill>
                  <a:srgbClr val="007096"/>
                </a:solidFill>
                <a:latin typeface="Montserrat"/>
                <a:ea typeface="Montserrat"/>
                <a:cs typeface="Montserrat"/>
                <a:sym typeface="Montserrat"/>
              </a:rPr>
              <a:t>una tarifa de $15 por limpiar la nieve durante el invierno </a:t>
            </a:r>
            <a:r>
              <a:rPr lang="en-US" sz="2400" b="0" i="1" u="none" strike="noStrike" cap="none">
                <a:solidFill>
                  <a:srgbClr val="007096"/>
                </a:solidFill>
                <a:latin typeface="Montserrat"/>
                <a:ea typeface="Montserrat"/>
                <a:cs typeface="Montserrat"/>
                <a:sym typeface="Montserrat"/>
              </a:rPr>
              <a:t>(snowplow), </a:t>
            </a:r>
            <a:r>
              <a:rPr lang="en-US" sz="2400" b="0" i="0" u="none" strike="noStrike" cap="none">
                <a:solidFill>
                  <a:srgbClr val="007096"/>
                </a:solidFill>
                <a:latin typeface="Montserrat"/>
                <a:ea typeface="Montserrat"/>
                <a:cs typeface="Montserrat"/>
                <a:sym typeface="Montserrat"/>
              </a:rPr>
              <a:t>pero no cobra a ningún otro residente en el predio de casas móviles esta tarifa; Sally no puede impugnar la tarifa porque ella accedió a ella por escrito en su contrato de arrendamiento.</a:t>
            </a:r>
            <a:endParaRPr sz="24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n-U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n-US" sz="2400" b="1" i="0" u="none" strike="noStrike" cap="none">
                <a:solidFill>
                  <a:srgbClr val="003348"/>
                </a:solidFill>
                <a:latin typeface="Montserrat"/>
                <a:ea typeface="Montserrat"/>
                <a:cs typeface="Montserrat"/>
                <a:sym typeface="Montserrat"/>
              </a:rPr>
              <a:t> Respuesta: </a:t>
            </a:r>
            <a:r>
              <a:rPr lang="en-US" sz="2400" b="1" i="1" u="none" strike="noStrike" cap="none">
                <a:solidFill>
                  <a:srgbClr val="FF4A23"/>
                </a:solidFill>
                <a:latin typeface="Montserrat"/>
                <a:ea typeface="Montserrat"/>
                <a:cs typeface="Montserrat"/>
                <a:sym typeface="Montserrat"/>
              </a:rPr>
              <a:t>Falso</a:t>
            </a:r>
            <a:r>
              <a:rPr lang="en-US" sz="2400" b="0" i="0" u="none" strike="noStrike" cap="none">
                <a:solidFill>
                  <a:srgbClr val="003348"/>
                </a:solidFill>
                <a:latin typeface="Montserrat"/>
                <a:ea typeface="Montserrat"/>
                <a:cs typeface="Montserrat"/>
                <a:sym typeface="Montserrat"/>
              </a:rPr>
              <a:t>, </a:t>
            </a:r>
            <a:r>
              <a:rPr lang="en-US" sz="2400" b="0" i="0" u="none" strike="noStrike" cap="none">
                <a:solidFill>
                  <a:srgbClr val="007096"/>
                </a:solidFill>
                <a:latin typeface="Montserrat"/>
                <a:ea typeface="Montserrat"/>
                <a:cs typeface="Montserrat"/>
                <a:sym typeface="Montserrat"/>
              </a:rPr>
              <a:t>																																												</a:t>
            </a:r>
            <a:endParaRPr sz="2400" b="0" i="0" u="none" strike="noStrike" cap="none">
              <a:latin typeface="Arial"/>
              <a:ea typeface="Arial"/>
              <a:cs typeface="Arial"/>
              <a:sym typeface="Arial"/>
            </a:endParaRPr>
          </a:p>
        </p:txBody>
      </p:sp>
      <p:sp>
        <p:nvSpPr>
          <p:cNvPr id="418" name="Google Shape;418;p80"/>
          <p:cNvSpPr txBox="1"/>
          <p:nvPr/>
        </p:nvSpPr>
        <p:spPr>
          <a:xfrm>
            <a:off x="1583280" y="1326240"/>
            <a:ext cx="5194440" cy="53780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i="0" u="none" strike="noStrike" cap="none">
                <a:solidFill>
                  <a:srgbClr val="003348"/>
                </a:solidFill>
                <a:latin typeface="Montserrat"/>
                <a:ea typeface="Montserrat"/>
                <a:cs typeface="Montserrat"/>
                <a:sym typeface="Montserrat"/>
              </a:rPr>
              <a:t>True or False</a:t>
            </a:r>
            <a:r>
              <a:rPr lang="en-US" sz="2800" b="0" i="0" u="none" strike="noStrike" cap="none">
                <a:solidFill>
                  <a:srgbClr val="003348"/>
                </a:solidFill>
                <a:latin typeface="Montserrat"/>
                <a:ea typeface="Montserrat"/>
                <a:cs typeface="Montserrat"/>
                <a:sym typeface="Montserrat"/>
              </a:rPr>
              <a:t>: Larry Landlord charges Sally Tenant a $15 snowplow fee in the winter but charges no other resident in the park this fee; Sally can’t challenge this fee because she agreed to it in writing in her lease.</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n-US" sz="2400" b="1" i="0" u="none" strike="noStrike" cap="none">
                <a:solidFill>
                  <a:srgbClr val="003348"/>
                </a:solidFill>
                <a:latin typeface="Montserrat"/>
                <a:ea typeface="Montserrat"/>
                <a:cs typeface="Montserrat"/>
                <a:sym typeface="Montserrat"/>
              </a:rPr>
              <a:t>Answer: </a:t>
            </a:r>
            <a:r>
              <a:rPr lang="en-US" sz="2400" b="1" i="1" u="none" strike="noStrike" cap="none">
                <a:solidFill>
                  <a:srgbClr val="FF4A23"/>
                </a:solidFill>
                <a:latin typeface="Montserrat"/>
                <a:ea typeface="Montserrat"/>
                <a:cs typeface="Montserrat"/>
                <a:sym typeface="Montserrat"/>
              </a:rPr>
              <a:t>False</a:t>
            </a:r>
            <a:r>
              <a:rPr lang="en-US" sz="2400" b="0" i="0" u="none" strike="noStrike" cap="none">
                <a:solidFill>
                  <a:srgbClr val="003348"/>
                </a:solidFill>
                <a:latin typeface="Montserrat"/>
                <a:ea typeface="Montserrat"/>
                <a:cs typeface="Montserrat"/>
                <a:sym typeface="Montserrat"/>
              </a:rPr>
              <a:t>, it could be an illegal </a:t>
            </a:r>
            <a:r>
              <a:rPr lang="en-US" sz="2400" b="0" i="0" u="sng" strike="noStrike" cap="none">
                <a:solidFill>
                  <a:srgbClr val="003348"/>
                </a:solidFill>
                <a:latin typeface="Montserrat"/>
                <a:ea typeface="Montserrat"/>
                <a:cs typeface="Montserrat"/>
                <a:sym typeface="Montserrat"/>
              </a:rPr>
              <a:t>retaliatory action.</a:t>
            </a:r>
            <a:endParaRPr sz="2400" b="0" i="0" u="none" strike="noStrike" cap="none">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2"/>
        <p:cNvGrpSpPr/>
        <p:nvPr/>
      </p:nvGrpSpPr>
      <p:grpSpPr>
        <a:xfrm>
          <a:off x="0" y="0"/>
          <a:ext cx="0" cy="0"/>
          <a:chOff x="0" y="0"/>
          <a:chExt cx="0" cy="0"/>
        </a:xfrm>
      </p:grpSpPr>
      <p:sp>
        <p:nvSpPr>
          <p:cNvPr id="423" name="Google Shape;423;p81"/>
          <p:cNvSpPr txBox="1"/>
          <p:nvPr/>
        </p:nvSpPr>
        <p:spPr>
          <a:xfrm>
            <a:off x="628560" y="1094760"/>
            <a:ext cx="5359320" cy="157104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4800" b="1" i="1" u="none" strike="noStrike" cap="none">
                <a:solidFill>
                  <a:srgbClr val="FFA300"/>
                </a:solidFill>
                <a:latin typeface="Barlow"/>
                <a:ea typeface="Barlow"/>
                <a:cs typeface="Barlow"/>
                <a:sym typeface="Barlow"/>
              </a:rPr>
              <a:t>Retaliation Under the MHPA</a:t>
            </a:r>
            <a:endParaRPr sz="4800" b="0" i="0" u="none" strike="noStrike" cap="none">
              <a:latin typeface="Arial"/>
              <a:ea typeface="Arial"/>
              <a:cs typeface="Arial"/>
              <a:sym typeface="Arial"/>
            </a:endParaRPr>
          </a:p>
        </p:txBody>
      </p:sp>
      <p:sp>
        <p:nvSpPr>
          <p:cNvPr id="424" name="Google Shape;424;p81"/>
          <p:cNvSpPr txBox="1"/>
          <p:nvPr/>
        </p:nvSpPr>
        <p:spPr>
          <a:xfrm>
            <a:off x="6203880" y="1094760"/>
            <a:ext cx="5091480" cy="15710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1" i="1" u="none" strike="noStrike" cap="none">
                <a:solidFill>
                  <a:srgbClr val="00709B"/>
                </a:solidFill>
                <a:latin typeface="Barlow"/>
                <a:ea typeface="Barlow"/>
                <a:cs typeface="Barlow"/>
                <a:sym typeface="Barlow"/>
              </a:rPr>
              <a:t>Represalias bajo la Ley MHPA</a:t>
            </a:r>
            <a:endParaRPr sz="4400" b="0" i="0" u="none" strike="noStrike" cap="none">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8"/>
        <p:cNvGrpSpPr/>
        <p:nvPr/>
      </p:nvGrpSpPr>
      <p:grpSpPr>
        <a:xfrm>
          <a:off x="0" y="0"/>
          <a:ext cx="0" cy="0"/>
          <a:chOff x="0" y="0"/>
          <a:chExt cx="0" cy="0"/>
        </a:xfrm>
      </p:grpSpPr>
      <p:sp>
        <p:nvSpPr>
          <p:cNvPr id="429" name="Google Shape;429;p82"/>
          <p:cNvSpPr txBox="1"/>
          <p:nvPr/>
        </p:nvSpPr>
        <p:spPr>
          <a:xfrm>
            <a:off x="1583280" y="484920"/>
            <a:ext cx="5037120" cy="954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Retaliation Definition</a:t>
            </a:r>
            <a:endParaRPr sz="4000" b="0" i="0" u="none" strike="noStrike" cap="none">
              <a:latin typeface="Arial"/>
              <a:ea typeface="Arial"/>
              <a:cs typeface="Arial"/>
              <a:sym typeface="Arial"/>
            </a:endParaRPr>
          </a:p>
        </p:txBody>
      </p:sp>
      <p:sp>
        <p:nvSpPr>
          <p:cNvPr id="430" name="Google Shape;430;p82"/>
          <p:cNvSpPr txBox="1"/>
          <p:nvPr/>
        </p:nvSpPr>
        <p:spPr>
          <a:xfrm>
            <a:off x="6934680" y="1616040"/>
            <a:ext cx="4672800" cy="5088600"/>
          </a:xfrm>
          <a:prstGeom prst="rect">
            <a:avLst/>
          </a:prstGeom>
          <a:noFill/>
          <a:ln>
            <a:noFill/>
          </a:ln>
        </p:spPr>
        <p:txBody>
          <a:bodyPr spcFirstLastPara="1" wrap="square" lIns="91425" tIns="45700" rIns="91425" bIns="45700" anchor="t" anchorCtr="0">
            <a:noAutofit/>
          </a:bodyPr>
          <a:lstStyle/>
          <a:p>
            <a:pPr marL="407880" marR="0" lvl="0" indent="-352440" algn="l" rtl="0">
              <a:lnSpc>
                <a:spcPct val="90000"/>
              </a:lnSpc>
              <a:spcBef>
                <a:spcPts val="0"/>
              </a:spcBef>
              <a:spcAft>
                <a:spcPts val="0"/>
              </a:spcAft>
              <a:buClr>
                <a:srgbClr val="003348"/>
              </a:buClr>
              <a:buSzPts val="1260"/>
              <a:buFont typeface="Arial"/>
              <a:buChar char="•"/>
            </a:pPr>
            <a:r>
              <a:rPr lang="en-US" sz="2800" b="0" i="0" u="none" strike="noStrike" cap="none">
                <a:solidFill>
                  <a:srgbClr val="007096"/>
                </a:solidFill>
                <a:latin typeface="Montserrat"/>
                <a:ea typeface="Montserrat"/>
                <a:cs typeface="Montserrat"/>
                <a:sym typeface="Montserrat"/>
              </a:rPr>
              <a:t>La definición de “una acción de represalia” bajo la Ley MHPA es definida por ejemplos.</a:t>
            </a:r>
            <a:endParaRPr sz="28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1260"/>
              <a:buFont typeface="Arial"/>
              <a:buChar char="•"/>
            </a:pPr>
            <a:r>
              <a:rPr lang="en-US" sz="2800" b="0" i="0" u="none" strike="noStrike" cap="none">
                <a:solidFill>
                  <a:srgbClr val="007096"/>
                </a:solidFill>
                <a:latin typeface="Montserrat"/>
                <a:ea typeface="Montserrat"/>
                <a:cs typeface="Montserrat"/>
                <a:sym typeface="Montserrat"/>
              </a:rPr>
              <a:t> </a:t>
            </a:r>
            <a:endParaRPr sz="28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Estos ejemplos incluyen once (11) definiciones distintas</a:t>
            </a:r>
            <a:endParaRPr sz="2400" b="0" i="0" u="none" strike="noStrike" cap="none">
              <a:latin typeface="Arial"/>
              <a:ea typeface="Arial"/>
              <a:cs typeface="Arial"/>
              <a:sym typeface="Arial"/>
            </a:endParaRPr>
          </a:p>
        </p:txBody>
      </p:sp>
      <p:sp>
        <p:nvSpPr>
          <p:cNvPr id="431" name="Google Shape;431;p82"/>
          <p:cNvSpPr txBox="1"/>
          <p:nvPr/>
        </p:nvSpPr>
        <p:spPr>
          <a:xfrm>
            <a:off x="1583280" y="1643400"/>
            <a:ext cx="5194440" cy="506088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440"/>
              <a:buFont typeface="Arial"/>
              <a:buChar char="•"/>
            </a:pPr>
            <a:r>
              <a:rPr lang="en-US" sz="3200" b="0" i="0" u="none" strike="noStrike" cap="none">
                <a:solidFill>
                  <a:srgbClr val="003348"/>
                </a:solidFill>
                <a:latin typeface="Montserrat"/>
                <a:ea typeface="Montserrat"/>
                <a:cs typeface="Montserrat"/>
                <a:sym typeface="Montserrat"/>
              </a:rPr>
              <a:t>MHPA Definition of “Retaliatory Action” -  defined by examples.</a:t>
            </a:r>
            <a:endParaRPr sz="32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440"/>
              <a:buFont typeface="Arial"/>
              <a:buChar char="•"/>
            </a:pPr>
            <a:r>
              <a:rPr lang="en-US" sz="3200" b="0" i="0" u="none" strike="noStrike" cap="none">
                <a:solidFill>
                  <a:srgbClr val="003348"/>
                </a:solidFill>
                <a:latin typeface="Montserrat"/>
                <a:ea typeface="Montserrat"/>
                <a:cs typeface="Montserrat"/>
                <a:sym typeface="Montserrat"/>
              </a:rPr>
              <a:t> </a:t>
            </a:r>
            <a:endParaRPr sz="32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The examples include eleven (11) different definitions!</a:t>
            </a:r>
            <a:endParaRPr sz="2800" b="0" i="0" u="none" strike="noStrike" cap="none">
              <a:latin typeface="Arial"/>
              <a:ea typeface="Arial"/>
              <a:cs typeface="Arial"/>
              <a:sym typeface="Arial"/>
            </a:endParaRPr>
          </a:p>
        </p:txBody>
      </p:sp>
      <p:sp>
        <p:nvSpPr>
          <p:cNvPr id="432" name="Google Shape;432;p82"/>
          <p:cNvSpPr txBox="1"/>
          <p:nvPr/>
        </p:nvSpPr>
        <p:spPr>
          <a:xfrm>
            <a:off x="8677800" y="896400"/>
            <a:ext cx="184680" cy="428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2"/>
          <p:cNvSpPr txBox="1"/>
          <p:nvPr/>
        </p:nvSpPr>
        <p:spPr>
          <a:xfrm>
            <a:off x="6934680" y="484920"/>
            <a:ext cx="4672800" cy="95400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7"/>
        <p:cNvGrpSpPr/>
        <p:nvPr/>
      </p:nvGrpSpPr>
      <p:grpSpPr>
        <a:xfrm>
          <a:off x="0" y="0"/>
          <a:ext cx="0" cy="0"/>
          <a:chOff x="0" y="0"/>
          <a:chExt cx="0" cy="0"/>
        </a:xfrm>
      </p:grpSpPr>
      <p:sp>
        <p:nvSpPr>
          <p:cNvPr id="438" name="Google Shape;438;p83"/>
          <p:cNvSpPr txBox="1"/>
          <p:nvPr/>
        </p:nvSpPr>
        <p:spPr>
          <a:xfrm>
            <a:off x="1583280" y="484920"/>
            <a:ext cx="5012640" cy="9658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Retaliation Definition</a:t>
            </a:r>
            <a:endParaRPr sz="4000" b="0" i="0" u="none" strike="noStrike" cap="none">
              <a:latin typeface="Arial"/>
              <a:ea typeface="Arial"/>
              <a:cs typeface="Arial"/>
              <a:sym typeface="Arial"/>
            </a:endParaRPr>
          </a:p>
        </p:txBody>
      </p:sp>
      <p:sp>
        <p:nvSpPr>
          <p:cNvPr id="439" name="Google Shape;439;p83"/>
          <p:cNvSpPr txBox="1"/>
          <p:nvPr/>
        </p:nvSpPr>
        <p:spPr>
          <a:xfrm>
            <a:off x="6759360" y="1578600"/>
            <a:ext cx="4848120" cy="5125680"/>
          </a:xfrm>
          <a:prstGeom prst="rect">
            <a:avLst/>
          </a:prstGeom>
          <a:noFill/>
          <a:ln>
            <a:noFill/>
          </a:ln>
        </p:spPr>
        <p:txBody>
          <a:bodyPr spcFirstLastPara="1" wrap="square" lIns="91425" tIns="45700" rIns="91425" bIns="45700" anchor="t" anchorCtr="0">
            <a:noAutofit/>
          </a:bodyPr>
          <a:lstStyle/>
          <a:p>
            <a:pPr marL="407880" marR="0" lvl="0" indent="-352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(1) Aumentar el alquiler o disminuir los servicios de manera selectiva o excesiva, o de manera no uniforme de medida que el aumento no esté relacionado con un propósito comercial legítimo</a:t>
            </a:r>
            <a:endParaRPr sz="24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Por ejemplo: </a:t>
            </a:r>
            <a:r>
              <a:rPr lang="en-US" sz="2200" b="0" i="1" u="none" strike="noStrike" cap="none">
                <a:solidFill>
                  <a:srgbClr val="007096"/>
                </a:solidFill>
                <a:latin typeface="Montserrat"/>
                <a:ea typeface="Montserrat"/>
                <a:cs typeface="Montserrat"/>
                <a:sym typeface="Montserrat"/>
              </a:rPr>
              <a:t>El</a:t>
            </a:r>
            <a:r>
              <a:rPr lang="en-US" sz="2200" b="0" i="0" u="none" strike="noStrike" cap="none">
                <a:solidFill>
                  <a:srgbClr val="007096"/>
                </a:solidFill>
                <a:latin typeface="Montserrat"/>
                <a:ea typeface="Montserrat"/>
                <a:cs typeface="Montserrat"/>
                <a:sym typeface="Montserrat"/>
              </a:rPr>
              <a:t> </a:t>
            </a:r>
            <a:r>
              <a:rPr lang="en-US" sz="2200" b="0" i="1" u="none" strike="noStrike" cap="none">
                <a:solidFill>
                  <a:srgbClr val="007096"/>
                </a:solidFill>
                <a:latin typeface="Montserrat"/>
                <a:ea typeface="Montserrat"/>
                <a:cs typeface="Montserrat"/>
                <a:sym typeface="Montserrat"/>
              </a:rPr>
              <a:t>señor propietario Larry </a:t>
            </a:r>
            <a:r>
              <a:rPr lang="en-US" sz="2200" b="0" i="0" u="none" strike="noStrike" cap="none">
                <a:solidFill>
                  <a:srgbClr val="007096"/>
                </a:solidFill>
                <a:latin typeface="Montserrat"/>
                <a:ea typeface="Montserrat"/>
                <a:cs typeface="Montserrat"/>
                <a:sym typeface="Montserrat"/>
              </a:rPr>
              <a:t>le aumenta el alquiler por $100 a </a:t>
            </a:r>
            <a:r>
              <a:rPr lang="en-US" sz="2200" b="0" i="1" u="none" strike="noStrike" cap="none">
                <a:solidFill>
                  <a:srgbClr val="007096"/>
                </a:solidFill>
                <a:latin typeface="Montserrat"/>
                <a:ea typeface="Montserrat"/>
                <a:cs typeface="Montserrat"/>
                <a:sym typeface="Montserrat"/>
              </a:rPr>
              <a:t>la</a:t>
            </a:r>
            <a:r>
              <a:rPr lang="en-US" sz="2200" b="0" i="0" u="none" strike="noStrike" cap="none">
                <a:solidFill>
                  <a:srgbClr val="007096"/>
                </a:solidFill>
                <a:latin typeface="Montserrat"/>
                <a:ea typeface="Montserrat"/>
                <a:cs typeface="Montserrat"/>
                <a:sym typeface="Montserrat"/>
              </a:rPr>
              <a:t> </a:t>
            </a:r>
            <a:r>
              <a:rPr lang="en-US" sz="2200" b="0" i="1" u="none" strike="noStrike" cap="none">
                <a:solidFill>
                  <a:srgbClr val="007096"/>
                </a:solidFill>
                <a:latin typeface="Montserrat"/>
                <a:ea typeface="Montserrat"/>
                <a:cs typeface="Montserrat"/>
                <a:sym typeface="Montserrat"/>
              </a:rPr>
              <a:t>inquilina Sally</a:t>
            </a:r>
            <a:r>
              <a:rPr lang="en-US" sz="2200" b="0" i="0" u="none" strike="noStrike" cap="none">
                <a:solidFill>
                  <a:srgbClr val="007096"/>
                </a:solidFill>
                <a:latin typeface="Montserrat"/>
                <a:ea typeface="Montserrat"/>
                <a:cs typeface="Montserrat"/>
                <a:sym typeface="Montserrat"/>
              </a:rPr>
              <a:t>, y únicamente a ella.</a:t>
            </a:r>
            <a:endParaRPr sz="2200" b="0" i="0" u="none" strike="noStrike" cap="none">
              <a:latin typeface="Arial"/>
              <a:ea typeface="Arial"/>
              <a:cs typeface="Arial"/>
              <a:sym typeface="Arial"/>
            </a:endParaRPr>
          </a:p>
        </p:txBody>
      </p:sp>
      <p:sp>
        <p:nvSpPr>
          <p:cNvPr id="440" name="Google Shape;440;p83"/>
          <p:cNvSpPr txBox="1"/>
          <p:nvPr/>
        </p:nvSpPr>
        <p:spPr>
          <a:xfrm>
            <a:off x="1583280" y="1578600"/>
            <a:ext cx="4890960" cy="512568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170"/>
              <a:buFont typeface="Arial"/>
              <a:buChar char="•"/>
            </a:pPr>
            <a:r>
              <a:rPr lang="en-US" sz="2600" b="0" i="0" u="none" strike="noStrike" cap="none">
                <a:solidFill>
                  <a:srgbClr val="003348"/>
                </a:solidFill>
                <a:latin typeface="Montserrat"/>
                <a:ea typeface="Montserrat"/>
                <a:cs typeface="Montserrat"/>
                <a:sym typeface="Montserrat"/>
              </a:rPr>
              <a:t>(1) Increasing rent or decreasing services in selective or excessive manner, or nonuniform manner to the extent unrelated to a legitimate business purpose</a:t>
            </a:r>
            <a:endParaRPr sz="26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Ex: Larry Landlord increases rent by $100 for Sally Tenant, and only Sally Tenant.</a:t>
            </a:r>
            <a:endParaRPr sz="2400" b="0" i="0" u="none" strike="noStrike" cap="none">
              <a:latin typeface="Arial"/>
              <a:ea typeface="Arial"/>
              <a:cs typeface="Arial"/>
              <a:sym typeface="Arial"/>
            </a:endParaRPr>
          </a:p>
        </p:txBody>
      </p:sp>
      <p:sp>
        <p:nvSpPr>
          <p:cNvPr id="441" name="Google Shape;441;p83"/>
          <p:cNvSpPr txBox="1"/>
          <p:nvPr/>
        </p:nvSpPr>
        <p:spPr>
          <a:xfrm>
            <a:off x="6759360" y="484920"/>
            <a:ext cx="4848120" cy="9658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5"/>
        <p:cNvGrpSpPr/>
        <p:nvPr/>
      </p:nvGrpSpPr>
      <p:grpSpPr>
        <a:xfrm>
          <a:off x="0" y="0"/>
          <a:ext cx="0" cy="0"/>
          <a:chOff x="0" y="0"/>
          <a:chExt cx="0" cy="0"/>
        </a:xfrm>
      </p:grpSpPr>
      <p:sp>
        <p:nvSpPr>
          <p:cNvPr id="446" name="Google Shape;446;p84"/>
          <p:cNvSpPr txBox="1"/>
          <p:nvPr/>
        </p:nvSpPr>
        <p:spPr>
          <a:xfrm>
            <a:off x="1583280" y="482040"/>
            <a:ext cx="5274720" cy="10965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FFA300"/>
                </a:solidFill>
                <a:latin typeface="Barlow Condensed"/>
                <a:ea typeface="Barlow Condensed"/>
                <a:cs typeface="Barlow Condensed"/>
                <a:sym typeface="Barlow Condensed"/>
              </a:rPr>
              <a:t>Retaliation</a:t>
            </a:r>
            <a:r>
              <a:rPr lang="en-US" sz="3200" b="1" i="0" u="none" strike="noStrike" cap="none">
                <a:solidFill>
                  <a:srgbClr val="FFA300"/>
                </a:solidFill>
                <a:latin typeface="Barlow Condensed"/>
                <a:ea typeface="Barlow Condensed"/>
                <a:cs typeface="Barlow Condensed"/>
                <a:sym typeface="Barlow Condensed"/>
              </a:rPr>
              <a:t> Definition</a:t>
            </a:r>
            <a:endParaRPr sz="3200" b="0" i="0" u="none" strike="noStrike" cap="none">
              <a:latin typeface="Arial"/>
              <a:ea typeface="Arial"/>
              <a:cs typeface="Arial"/>
              <a:sym typeface="Arial"/>
            </a:endParaRPr>
          </a:p>
        </p:txBody>
      </p:sp>
      <p:sp>
        <p:nvSpPr>
          <p:cNvPr id="447" name="Google Shape;447;p84"/>
          <p:cNvSpPr txBox="1"/>
          <p:nvPr/>
        </p:nvSpPr>
        <p:spPr>
          <a:xfrm>
            <a:off x="6857640" y="1643400"/>
            <a:ext cx="4858920" cy="5060880"/>
          </a:xfrm>
          <a:prstGeom prst="rect">
            <a:avLst/>
          </a:prstGeom>
          <a:noFill/>
          <a:ln>
            <a:noFill/>
          </a:ln>
        </p:spPr>
        <p:txBody>
          <a:bodyPr spcFirstLastPara="1" wrap="square" lIns="91425" tIns="45700" rIns="91425" bIns="45700" anchor="t" anchorCtr="0">
            <a:noAutofit/>
          </a:bodyPr>
          <a:lstStyle/>
          <a:p>
            <a:pPr marL="407880" marR="0" lvl="0" indent="-352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(2) Cobrar tarifas obligatorias de manera selectiva o excesiva (no relacionadas con fines comerciales legítimos)</a:t>
            </a:r>
            <a:endParaRPr sz="24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Por ejemplo:    </a:t>
            </a:r>
            <a:r>
              <a:rPr lang="en-US" sz="2200" b="0" i="1" u="none" strike="noStrike" cap="none">
                <a:solidFill>
                  <a:srgbClr val="007096"/>
                </a:solidFill>
                <a:latin typeface="Montserrat"/>
                <a:ea typeface="Montserrat"/>
                <a:cs typeface="Montserrat"/>
                <a:sym typeface="Montserrat"/>
              </a:rPr>
              <a:t>El señor propietario Larry </a:t>
            </a:r>
            <a:r>
              <a:rPr lang="en-US" sz="2200" b="0" i="0" u="none" strike="noStrike" cap="none">
                <a:solidFill>
                  <a:srgbClr val="007096"/>
                </a:solidFill>
                <a:latin typeface="Montserrat"/>
                <a:ea typeface="Montserrat"/>
                <a:cs typeface="Montserrat"/>
                <a:sym typeface="Montserrat"/>
              </a:rPr>
              <a:t>le cobra a la </a:t>
            </a:r>
            <a:r>
              <a:rPr lang="en-US" sz="2200" b="0" i="1" u="none" strike="noStrike" cap="none">
                <a:solidFill>
                  <a:srgbClr val="007096"/>
                </a:solidFill>
                <a:latin typeface="Montserrat"/>
                <a:ea typeface="Montserrat"/>
                <a:cs typeface="Montserrat"/>
                <a:sym typeface="Montserrat"/>
              </a:rPr>
              <a:t>inquilina Sally</a:t>
            </a:r>
            <a:r>
              <a:rPr lang="en-US" sz="2200" b="0" i="0" u="none" strike="noStrike" cap="none">
                <a:solidFill>
                  <a:srgbClr val="007096"/>
                </a:solidFill>
                <a:latin typeface="Montserrat"/>
                <a:ea typeface="Montserrat"/>
                <a:cs typeface="Montserrat"/>
                <a:sym typeface="Montserrat"/>
              </a:rPr>
              <a:t>, únicamente a Sally, una tarifa de estacionamiento de $15/mes.</a:t>
            </a:r>
            <a:endParaRPr sz="2200" b="0" i="0" u="none" strike="noStrike" cap="none">
              <a:latin typeface="Arial"/>
              <a:ea typeface="Arial"/>
              <a:cs typeface="Arial"/>
              <a:sym typeface="Arial"/>
            </a:endParaRPr>
          </a:p>
        </p:txBody>
      </p:sp>
      <p:sp>
        <p:nvSpPr>
          <p:cNvPr id="448" name="Google Shape;448;p84"/>
          <p:cNvSpPr txBox="1"/>
          <p:nvPr/>
        </p:nvSpPr>
        <p:spPr>
          <a:xfrm>
            <a:off x="1583280" y="1643400"/>
            <a:ext cx="5194440" cy="506088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(2) Issuing mandatory fees in a selective or excessive manner (unrelated to legitimate business purpose)</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Ex: Larry Landlord charges Sally Tenant, and only Sally Tenant, a $15/month parking fee.</a:t>
            </a:r>
            <a:endParaRPr sz="2400" b="0" i="0" u="none" strike="noStrike" cap="none">
              <a:latin typeface="Arial"/>
              <a:ea typeface="Arial"/>
              <a:cs typeface="Arial"/>
              <a:sym typeface="Arial"/>
            </a:endParaRPr>
          </a:p>
        </p:txBody>
      </p:sp>
      <p:sp>
        <p:nvSpPr>
          <p:cNvPr id="449" name="Google Shape;449;p84"/>
          <p:cNvSpPr txBox="1"/>
          <p:nvPr/>
        </p:nvSpPr>
        <p:spPr>
          <a:xfrm>
            <a:off x="6857640" y="482040"/>
            <a:ext cx="4749840" cy="109656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3"/>
        <p:cNvGrpSpPr/>
        <p:nvPr/>
      </p:nvGrpSpPr>
      <p:grpSpPr>
        <a:xfrm>
          <a:off x="0" y="0"/>
          <a:ext cx="0" cy="0"/>
          <a:chOff x="0" y="0"/>
          <a:chExt cx="0" cy="0"/>
        </a:xfrm>
      </p:grpSpPr>
      <p:sp>
        <p:nvSpPr>
          <p:cNvPr id="454" name="Google Shape;454;p85"/>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Retaliation Definition</a:t>
            </a:r>
            <a:endParaRPr sz="3200" b="0" i="0" u="none" strike="noStrike" cap="none">
              <a:latin typeface="Arial"/>
              <a:ea typeface="Arial"/>
              <a:cs typeface="Arial"/>
              <a:sym typeface="Arial"/>
            </a:endParaRPr>
          </a:p>
        </p:txBody>
      </p:sp>
      <p:sp>
        <p:nvSpPr>
          <p:cNvPr id="455" name="Google Shape;455;p85"/>
          <p:cNvSpPr txBox="1"/>
          <p:nvPr/>
        </p:nvSpPr>
        <p:spPr>
          <a:xfrm>
            <a:off x="6934680" y="1643040"/>
            <a:ext cx="4672800" cy="506124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Entonces, ¿Qué es un propósito comercial legítimo?</a:t>
            </a:r>
            <a:endParaRPr sz="24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No definido por la Ley MHPA.</a:t>
            </a:r>
            <a:endParaRPr sz="24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Esta es una pregunta que un abogado le puede ayudar a responder específicamente, caso por caso.</a:t>
            </a:r>
            <a:endParaRPr sz="2400" b="0" i="0" u="none" strike="noStrike" cap="none">
              <a:latin typeface="Arial"/>
              <a:ea typeface="Arial"/>
              <a:cs typeface="Arial"/>
              <a:sym typeface="Arial"/>
            </a:endParaRPr>
          </a:p>
        </p:txBody>
      </p:sp>
      <p:sp>
        <p:nvSpPr>
          <p:cNvPr id="456" name="Google Shape;456;p85"/>
          <p:cNvSpPr txBox="1"/>
          <p:nvPr/>
        </p:nvSpPr>
        <p:spPr>
          <a:xfrm>
            <a:off x="1583280" y="1643400"/>
            <a:ext cx="5194440" cy="500148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So what is a legitimate business purpose?</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Not defined by MHPA.</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This is a question that an attorney can help answer on a case-by-case basis. </a:t>
            </a:r>
            <a:endParaRPr sz="2800" b="0" i="0" u="none" strike="noStrike" cap="none">
              <a:latin typeface="Arial"/>
              <a:ea typeface="Arial"/>
              <a:cs typeface="Arial"/>
              <a:sym typeface="Arial"/>
            </a:endParaRPr>
          </a:p>
        </p:txBody>
      </p:sp>
      <p:sp>
        <p:nvSpPr>
          <p:cNvPr id="457" name="Google Shape;457;p85"/>
          <p:cNvSpPr txBox="1"/>
          <p:nvPr/>
        </p:nvSpPr>
        <p:spPr>
          <a:xfrm>
            <a:off x="6934320" y="168120"/>
            <a:ext cx="4673520" cy="147492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1"/>
        <p:cNvGrpSpPr/>
        <p:nvPr/>
      </p:nvGrpSpPr>
      <p:grpSpPr>
        <a:xfrm>
          <a:off x="0" y="0"/>
          <a:ext cx="0" cy="0"/>
          <a:chOff x="0" y="0"/>
          <a:chExt cx="0" cy="0"/>
        </a:xfrm>
      </p:grpSpPr>
      <p:sp>
        <p:nvSpPr>
          <p:cNvPr id="462" name="Google Shape;462;p86"/>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Retaliation Definition</a:t>
            </a:r>
            <a:endParaRPr sz="3200" b="0" i="0" u="none" strike="noStrike" cap="none">
              <a:latin typeface="Arial"/>
              <a:ea typeface="Arial"/>
              <a:cs typeface="Arial"/>
              <a:sym typeface="Arial"/>
            </a:endParaRPr>
          </a:p>
        </p:txBody>
      </p:sp>
      <p:sp>
        <p:nvSpPr>
          <p:cNvPr id="463" name="Google Shape;463;p86"/>
          <p:cNvSpPr txBox="1"/>
          <p:nvPr/>
        </p:nvSpPr>
        <p:spPr>
          <a:xfrm>
            <a:off x="6933960" y="1578600"/>
            <a:ext cx="4673520" cy="4729320"/>
          </a:xfrm>
          <a:prstGeom prst="rect">
            <a:avLst/>
          </a:prstGeom>
          <a:noFill/>
          <a:ln>
            <a:noFill/>
          </a:ln>
        </p:spPr>
        <p:txBody>
          <a:bodyPr spcFirstLastPara="1" wrap="square" lIns="91425" tIns="45700" rIns="91425" bIns="45700" anchor="t" anchorCtr="0">
            <a:noAutofit/>
          </a:bodyPr>
          <a:lstStyle/>
          <a:p>
            <a:pPr marL="55440" marR="0" lvl="0" indent="0" algn="l" rtl="0">
              <a:lnSpc>
                <a:spcPct val="90000"/>
              </a:lnSpc>
              <a:spcBef>
                <a:spcPts val="0"/>
              </a:spcBef>
              <a:spcAft>
                <a:spcPts val="0"/>
              </a:spcAft>
              <a:buNone/>
            </a:pPr>
            <a:r>
              <a:rPr lang="en-US" sz="2200" b="0" i="0" u="none" strike="noStrike" cap="none">
                <a:solidFill>
                  <a:srgbClr val="007096"/>
                </a:solidFill>
                <a:latin typeface="Montserrat"/>
                <a:ea typeface="Montserrat"/>
                <a:cs typeface="Montserrat"/>
                <a:sym typeface="Montserrat"/>
              </a:rPr>
              <a:t>Por ejemplo: Sally recibió aviso de que su alquiler se duplicará en 60 días. Cuando se queja, la administración le informa que, debido a un fallo de la computadora, ella ha estado pagando ½ de lo que otros residentes han pagado por un lote del mismo tamaño. En este caso, es probable que la administración ha buscado un propósito comercial legítimo para aumentar selectivamente su alquiler. </a:t>
            </a:r>
            <a:endParaRPr sz="2200" b="0" i="0" u="none" strike="noStrike" cap="none">
              <a:latin typeface="Arial"/>
              <a:ea typeface="Arial"/>
              <a:cs typeface="Arial"/>
              <a:sym typeface="Arial"/>
            </a:endParaRPr>
          </a:p>
        </p:txBody>
      </p:sp>
      <p:sp>
        <p:nvSpPr>
          <p:cNvPr id="464" name="Google Shape;464;p86"/>
          <p:cNvSpPr txBox="1"/>
          <p:nvPr/>
        </p:nvSpPr>
        <p:spPr>
          <a:xfrm>
            <a:off x="1583280" y="1578600"/>
            <a:ext cx="4512960" cy="4729320"/>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0"/>
              </a:spcBef>
              <a:spcAft>
                <a:spcPts val="0"/>
              </a:spcAft>
              <a:buNone/>
            </a:pPr>
            <a:r>
              <a:rPr lang="en-US" sz="2400" b="0" i="0" u="none" strike="noStrike" cap="none">
                <a:solidFill>
                  <a:srgbClr val="003348"/>
                </a:solidFill>
                <a:latin typeface="Montserrat"/>
                <a:ea typeface="Montserrat"/>
                <a:cs typeface="Montserrat"/>
                <a:sym typeface="Montserrat"/>
              </a:rPr>
              <a:t>Ex: Sally received notice that her rent will double in 60 days. When she objects, mgmt informs her that, due to a computer glitch, she has been paying ½ of what other residents have paid for the same size lot.  Mgmt has likely made out a legitimate business purpose for selectively raising her rent.  </a:t>
            </a:r>
            <a:endParaRPr sz="2400" b="0" i="0" u="none" strike="noStrike" cap="none">
              <a:latin typeface="Arial"/>
              <a:ea typeface="Arial"/>
              <a:cs typeface="Arial"/>
              <a:sym typeface="Arial"/>
            </a:endParaRPr>
          </a:p>
        </p:txBody>
      </p:sp>
      <p:sp>
        <p:nvSpPr>
          <p:cNvPr id="465" name="Google Shape;465;p86"/>
          <p:cNvSpPr txBox="1"/>
          <p:nvPr/>
        </p:nvSpPr>
        <p:spPr>
          <a:xfrm>
            <a:off x="6934320" y="168120"/>
            <a:ext cx="4673520" cy="147492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9"/>
        <p:cNvGrpSpPr/>
        <p:nvPr/>
      </p:nvGrpSpPr>
      <p:grpSpPr>
        <a:xfrm>
          <a:off x="0" y="0"/>
          <a:ext cx="0" cy="0"/>
          <a:chOff x="0" y="0"/>
          <a:chExt cx="0" cy="0"/>
        </a:xfrm>
      </p:grpSpPr>
      <p:sp>
        <p:nvSpPr>
          <p:cNvPr id="470" name="Google Shape;470;p87"/>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Retaliation Definition</a:t>
            </a:r>
            <a:endParaRPr sz="3200" b="0" i="0" u="none" strike="noStrike" cap="none">
              <a:latin typeface="Arial"/>
              <a:ea typeface="Arial"/>
              <a:cs typeface="Arial"/>
              <a:sym typeface="Arial"/>
            </a:endParaRPr>
          </a:p>
        </p:txBody>
      </p:sp>
      <p:sp>
        <p:nvSpPr>
          <p:cNvPr id="471" name="Google Shape;471;p87"/>
          <p:cNvSpPr txBox="1"/>
          <p:nvPr/>
        </p:nvSpPr>
        <p:spPr>
          <a:xfrm>
            <a:off x="6753240" y="1326240"/>
            <a:ext cx="4854240" cy="5046840"/>
          </a:xfrm>
          <a:prstGeom prst="rect">
            <a:avLst/>
          </a:prstGeom>
          <a:noFill/>
          <a:ln>
            <a:noFill/>
          </a:ln>
        </p:spPr>
        <p:txBody>
          <a:bodyPr spcFirstLastPara="1" wrap="square" lIns="91425" tIns="45700" rIns="91425" bIns="45700" anchor="t" anchorCtr="0">
            <a:noAutofit/>
          </a:bodyPr>
          <a:lstStyle/>
          <a:p>
            <a:pPr marL="407880" marR="0" lvl="0" indent="-352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(3) Emitir advertencias, citaciones o multas que no sean lícitas </a:t>
            </a:r>
            <a:endParaRPr sz="24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¿Qué es legal? Consulte la Ley MHPA sobre las tarifas de entrada prohibidas y los requisitos para las reglas y regulaciones de los predios de casas móviles. </a:t>
            </a:r>
            <a:endParaRPr sz="20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Por ejemplo: </a:t>
            </a:r>
            <a:r>
              <a:rPr lang="en-US" sz="2000" b="0" i="1" u="none" strike="noStrike" cap="none">
                <a:solidFill>
                  <a:srgbClr val="007096"/>
                </a:solidFill>
                <a:latin typeface="Montserrat"/>
                <a:ea typeface="Montserrat"/>
                <a:cs typeface="Montserrat"/>
                <a:sym typeface="Montserrat"/>
              </a:rPr>
              <a:t>El señor propietario Larry </a:t>
            </a:r>
            <a:r>
              <a:rPr lang="en-US" sz="2000" b="0" i="0" u="none" strike="noStrike" cap="none">
                <a:solidFill>
                  <a:srgbClr val="007096"/>
                </a:solidFill>
                <a:latin typeface="Montserrat"/>
                <a:ea typeface="Montserrat"/>
                <a:cs typeface="Montserrat"/>
                <a:sym typeface="Montserrat"/>
              </a:rPr>
              <a:t>emite una citación a </a:t>
            </a:r>
            <a:r>
              <a:rPr lang="en-US" sz="2000" b="0" i="1" u="none" strike="noStrike" cap="none">
                <a:solidFill>
                  <a:srgbClr val="007096"/>
                </a:solidFill>
                <a:latin typeface="Montserrat"/>
                <a:ea typeface="Montserrat"/>
                <a:cs typeface="Montserrat"/>
                <a:sym typeface="Montserrat"/>
              </a:rPr>
              <a:t>la inquilina Sally </a:t>
            </a:r>
            <a:r>
              <a:rPr lang="en-US" sz="2000" b="0" i="0" u="none" strike="noStrike" cap="none">
                <a:solidFill>
                  <a:srgbClr val="007096"/>
                </a:solidFill>
                <a:latin typeface="Montserrat"/>
                <a:ea typeface="Montserrat"/>
                <a:cs typeface="Montserrat"/>
                <a:sym typeface="Montserrat"/>
              </a:rPr>
              <a:t>acusándola de asalto criminal (Larry no es el fiscal o sheriff, ¡no puede hacer eso!)</a:t>
            </a:r>
            <a:endParaRPr sz="2000" b="0" i="0" u="none" strike="noStrike" cap="none">
              <a:latin typeface="Arial"/>
              <a:ea typeface="Arial"/>
              <a:cs typeface="Arial"/>
              <a:sym typeface="Arial"/>
            </a:endParaRPr>
          </a:p>
        </p:txBody>
      </p:sp>
      <p:sp>
        <p:nvSpPr>
          <p:cNvPr id="472" name="Google Shape;472;p87"/>
          <p:cNvSpPr txBox="1"/>
          <p:nvPr/>
        </p:nvSpPr>
        <p:spPr>
          <a:xfrm>
            <a:off x="1583280" y="1326240"/>
            <a:ext cx="4854240" cy="504684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(3) Issuing warnings, citations, or fines that are not lawful</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90"/>
              <a:buFont typeface="Arial"/>
              <a:buChar char="•"/>
            </a:pPr>
            <a:r>
              <a:rPr lang="en-US" sz="2200" b="0" i="0" u="none" strike="noStrike" cap="none">
                <a:solidFill>
                  <a:srgbClr val="003348"/>
                </a:solidFill>
                <a:latin typeface="Montserrat"/>
                <a:ea typeface="Montserrat"/>
                <a:cs typeface="Montserrat"/>
                <a:sym typeface="Montserrat"/>
              </a:rPr>
              <a:t>What is lawful? Look back to MHPA on prohibited entry fees and requirements for park rules and regulations.</a:t>
            </a:r>
            <a:endParaRPr sz="22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90"/>
              <a:buFont typeface="Arial"/>
              <a:buChar char="•"/>
            </a:pPr>
            <a:r>
              <a:rPr lang="en-US" sz="2200" b="0" i="0" u="none" strike="noStrike" cap="none">
                <a:solidFill>
                  <a:srgbClr val="003348"/>
                </a:solidFill>
                <a:latin typeface="Montserrat"/>
                <a:ea typeface="Montserrat"/>
                <a:cs typeface="Montserrat"/>
                <a:sym typeface="Montserrat"/>
              </a:rPr>
              <a:t>Ex: Larry Landlord issues a citation to Sally Tenant charging her with felony assault (Larry isn’t the DA or sheriff, he can’t do that!)</a:t>
            </a:r>
            <a:endParaRPr sz="2200" b="0" i="0" u="none" strike="noStrike" cap="none">
              <a:latin typeface="Arial"/>
              <a:ea typeface="Arial"/>
              <a:cs typeface="Arial"/>
              <a:sym typeface="Arial"/>
            </a:endParaRPr>
          </a:p>
        </p:txBody>
      </p:sp>
      <p:sp>
        <p:nvSpPr>
          <p:cNvPr id="473" name="Google Shape;473;p87"/>
          <p:cNvSpPr txBox="1"/>
          <p:nvPr/>
        </p:nvSpPr>
        <p:spPr>
          <a:xfrm>
            <a:off x="6934320" y="484920"/>
            <a:ext cx="4673520" cy="8416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0"/>
        <p:cNvGrpSpPr/>
        <p:nvPr/>
      </p:nvGrpSpPr>
      <p:grpSpPr>
        <a:xfrm>
          <a:off x="0" y="0"/>
          <a:ext cx="0" cy="0"/>
          <a:chOff x="0" y="0"/>
          <a:chExt cx="0" cy="0"/>
        </a:xfrm>
      </p:grpSpPr>
      <p:sp>
        <p:nvSpPr>
          <p:cNvPr id="271" name="Google Shape;271;p61"/>
          <p:cNvSpPr txBox="1"/>
          <p:nvPr/>
        </p:nvSpPr>
        <p:spPr>
          <a:xfrm>
            <a:off x="6634800" y="1047600"/>
            <a:ext cx="4953600" cy="5528160"/>
          </a:xfrm>
          <a:prstGeom prst="rect">
            <a:avLst/>
          </a:prstGeom>
          <a:noFill/>
          <a:ln>
            <a:noFill/>
          </a:ln>
        </p:spPr>
        <p:txBody>
          <a:bodyPr spcFirstLastPara="1" wrap="square" lIns="91425" tIns="45700" rIns="91425" bIns="45700" anchor="t" anchorCtr="0">
            <a:noAutofit/>
          </a:bodyPr>
          <a:lstStyle/>
          <a:p>
            <a:pPr marL="122400" marR="0" lvl="0" indent="0" algn="l" rtl="0">
              <a:lnSpc>
                <a:spcPct val="100000"/>
              </a:lnSpc>
              <a:spcBef>
                <a:spcPts val="0"/>
              </a:spcBef>
              <a:spcAft>
                <a:spcPts val="0"/>
              </a:spcAft>
              <a:buNone/>
            </a:pPr>
            <a:r>
              <a:rPr lang="en-US" sz="2000" b="0" i="0" u="sng" strike="noStrike" cap="none">
                <a:solidFill>
                  <a:srgbClr val="007096"/>
                </a:solidFill>
                <a:latin typeface="Montserrat Medium"/>
                <a:ea typeface="Montserrat Medium"/>
                <a:cs typeface="Montserrat Medium"/>
                <a:sym typeface="Montserrat Medium"/>
              </a:rPr>
              <a:t>Consulta Legal Gratuita:</a:t>
            </a:r>
            <a:endParaRPr sz="2000" b="0" i="0" u="none" strike="noStrike" cap="none">
              <a:latin typeface="Arial"/>
              <a:ea typeface="Arial"/>
              <a:cs typeface="Arial"/>
              <a:sym typeface="Arial"/>
            </a:endParaRPr>
          </a:p>
          <a:p>
            <a:pPr marL="465120" marR="0" lvl="0" indent="-343080" algn="l" rtl="0">
              <a:lnSpc>
                <a:spcPct val="100000"/>
              </a:lnSpc>
              <a:spcBef>
                <a:spcPts val="0"/>
              </a:spcBef>
              <a:spcAft>
                <a:spcPts val="0"/>
              </a:spcAft>
              <a:buClr>
                <a:srgbClr val="003348"/>
              </a:buClr>
              <a:buSzPts val="810"/>
              <a:buFont typeface="Arial"/>
              <a:buChar char="•"/>
            </a:pPr>
            <a:r>
              <a:rPr lang="en-US" sz="1800" b="0" i="0" u="none" strike="noStrike" cap="none">
                <a:solidFill>
                  <a:srgbClr val="007096"/>
                </a:solidFill>
                <a:latin typeface="Montserrat"/>
                <a:ea typeface="Montserrat"/>
                <a:cs typeface="Montserrat"/>
                <a:sym typeface="Montserrat"/>
              </a:rPr>
              <a:t>El </a:t>
            </a:r>
            <a:r>
              <a:rPr lang="en-US" sz="1800" b="1" i="0" u="none" strike="noStrike" cap="none">
                <a:solidFill>
                  <a:srgbClr val="007096"/>
                </a:solidFill>
                <a:latin typeface="Montserrat"/>
                <a:ea typeface="Montserrat"/>
                <a:cs typeface="Montserrat"/>
                <a:sym typeface="Montserrat"/>
              </a:rPr>
              <a:t>tercer miércoles </a:t>
            </a:r>
            <a:r>
              <a:rPr lang="en-US" sz="1800" b="0" i="0" u="none" strike="noStrike" cap="none">
                <a:solidFill>
                  <a:srgbClr val="007096"/>
                </a:solidFill>
                <a:latin typeface="Montserrat"/>
                <a:ea typeface="Montserrat"/>
                <a:cs typeface="Montserrat"/>
                <a:sym typeface="Montserrat"/>
              </a:rPr>
              <a:t>del mes; </a:t>
            </a:r>
            <a:r>
              <a:rPr lang="en-US" sz="1600" b="1" i="0" u="none" strike="noStrike" cap="none">
                <a:solidFill>
                  <a:srgbClr val="007096"/>
                </a:solidFill>
                <a:latin typeface="Montserrat"/>
                <a:ea typeface="Montserrat"/>
                <a:cs typeface="Montserrat"/>
                <a:sym typeface="Montserrat"/>
              </a:rPr>
              <a:t>4 - 6 PM </a:t>
            </a:r>
            <a:endParaRPr sz="1600" b="0" i="0" u="none" strike="noStrike" cap="none">
              <a:latin typeface="Arial"/>
              <a:ea typeface="Arial"/>
              <a:cs typeface="Arial"/>
              <a:sym typeface="Arial"/>
            </a:endParaRPr>
          </a:p>
          <a:p>
            <a:pPr marL="465120" marR="0" lvl="0" indent="-343080" algn="l" rtl="0">
              <a:lnSpc>
                <a:spcPct val="100000"/>
              </a:lnSpc>
              <a:spcBef>
                <a:spcPts val="0"/>
              </a:spcBef>
              <a:spcAft>
                <a:spcPts val="0"/>
              </a:spcAft>
              <a:buClr>
                <a:srgbClr val="003348"/>
              </a:buClr>
              <a:buSzPts val="810"/>
              <a:buFont typeface="Arial"/>
              <a:buChar char="•"/>
            </a:pPr>
            <a:r>
              <a:rPr lang="en-US" sz="1800" b="1" i="1" u="none" strike="noStrike" cap="none">
                <a:solidFill>
                  <a:srgbClr val="007096"/>
                </a:solidFill>
                <a:latin typeface="Montserrat"/>
                <a:ea typeface="Montserrat"/>
                <a:cs typeface="Montserrat"/>
                <a:sym typeface="Montserrat"/>
              </a:rPr>
              <a:t>Stout Street Health Center</a:t>
            </a:r>
            <a:r>
              <a:rPr lang="en-US" sz="1800" b="0" i="0" u="none" strike="noStrike" cap="none">
                <a:solidFill>
                  <a:srgbClr val="007096"/>
                </a:solidFill>
                <a:latin typeface="Montserrat"/>
                <a:ea typeface="Montserrat"/>
                <a:cs typeface="Montserrat"/>
                <a:sym typeface="Montserrat"/>
              </a:rPr>
              <a:t>, ubicado en </a:t>
            </a:r>
            <a:r>
              <a:rPr lang="en-US" sz="1800" b="1" i="0" u="none" strike="noStrike" cap="none">
                <a:solidFill>
                  <a:srgbClr val="007096"/>
                </a:solidFill>
                <a:latin typeface="Montserrat"/>
                <a:ea typeface="Montserrat"/>
                <a:cs typeface="Montserrat"/>
                <a:sym typeface="Montserrat"/>
              </a:rPr>
              <a:t>2130 Stout St., Denver</a:t>
            </a:r>
            <a:endParaRPr sz="1800" b="0" i="0" u="none" strike="noStrike" cap="none">
              <a:latin typeface="Arial"/>
              <a:ea typeface="Arial"/>
              <a:cs typeface="Arial"/>
              <a:sym typeface="Arial"/>
            </a:endParaRPr>
          </a:p>
          <a:p>
            <a:pPr marL="444600" marR="0" lvl="0" indent="-343079" algn="l" rtl="0">
              <a:lnSpc>
                <a:spcPct val="100000"/>
              </a:lnSpc>
              <a:spcBef>
                <a:spcPts val="0"/>
              </a:spcBef>
              <a:spcAft>
                <a:spcPts val="0"/>
              </a:spcAft>
              <a:buClr>
                <a:srgbClr val="FFA300"/>
              </a:buClr>
              <a:buSzPts val="810"/>
              <a:buFont typeface="Arial"/>
              <a:buChar char="•"/>
            </a:pPr>
            <a:r>
              <a:rPr lang="en-US" sz="1800" b="0" i="0" u="none" strike="noStrike" cap="none">
                <a:solidFill>
                  <a:srgbClr val="007096"/>
                </a:solidFill>
                <a:latin typeface="Montserrat"/>
                <a:ea typeface="Montserrat"/>
                <a:cs typeface="Montserrat"/>
                <a:sym typeface="Montserrat"/>
              </a:rPr>
              <a:t>Acompáñenos en persona, por teléfono/por Zoom en un “cuarto virtual privado”</a:t>
            </a:r>
            <a:endParaRPr sz="1800" b="0" i="0" u="none" strike="noStrike" cap="none">
              <a:latin typeface="Arial"/>
              <a:ea typeface="Arial"/>
              <a:cs typeface="Arial"/>
              <a:sym typeface="Arial"/>
            </a:endParaRPr>
          </a:p>
          <a:p>
            <a:pPr marL="444600" marR="0" lvl="0" indent="-343079" algn="l" rtl="0">
              <a:lnSpc>
                <a:spcPct val="100000"/>
              </a:lnSpc>
              <a:spcBef>
                <a:spcPts val="0"/>
              </a:spcBef>
              <a:spcAft>
                <a:spcPts val="0"/>
              </a:spcAft>
              <a:buClr>
                <a:srgbClr val="FFA300"/>
              </a:buClr>
              <a:buSzPts val="810"/>
              <a:buFont typeface="Arial"/>
              <a:buChar char="•"/>
            </a:pPr>
            <a:r>
              <a:rPr lang="en-US" sz="1800" b="0" i="0" u="none" strike="noStrike" cap="none">
                <a:solidFill>
                  <a:srgbClr val="007096"/>
                </a:solidFill>
                <a:latin typeface="Montserrat"/>
                <a:ea typeface="Montserrat"/>
                <a:cs typeface="Montserrat"/>
                <a:sym typeface="Montserrat"/>
              </a:rPr>
              <a:t>Cara a cara con un abogado voluntario, para contestar sus preguntas</a:t>
            </a:r>
            <a:endParaRPr sz="1800" b="0" i="0" u="none" strike="noStrike" cap="none">
              <a:latin typeface="Arial"/>
              <a:ea typeface="Arial"/>
              <a:cs typeface="Arial"/>
              <a:sym typeface="Arial"/>
            </a:endParaRPr>
          </a:p>
          <a:p>
            <a:pPr marL="444600" marR="0" lvl="0" indent="-216000" algn="l" rtl="0">
              <a:lnSpc>
                <a:spcPct val="100000"/>
              </a:lnSpc>
              <a:spcBef>
                <a:spcPts val="0"/>
              </a:spcBef>
              <a:spcAft>
                <a:spcPts val="0"/>
              </a:spcAft>
              <a:buNone/>
            </a:pPr>
            <a:r>
              <a:rPr lang="en-US" sz="1800" b="0" i="0" u="sng" strike="noStrike" cap="none">
                <a:solidFill>
                  <a:srgbClr val="FFA300"/>
                </a:solidFill>
                <a:latin typeface="Montserrat"/>
                <a:ea typeface="Montserrat"/>
                <a:cs typeface="Montserrat"/>
                <a:sym typeface="Montserrat"/>
              </a:rPr>
              <a:t> </a:t>
            </a:r>
            <a:endParaRPr sz="1800" b="0" i="0" u="none" strike="noStrike" cap="none">
              <a:latin typeface="Arial"/>
              <a:ea typeface="Arial"/>
              <a:cs typeface="Arial"/>
              <a:sym typeface="Arial"/>
            </a:endParaRPr>
          </a:p>
          <a:p>
            <a:pPr marL="122400" marR="0" lvl="0" indent="0" algn="l" rtl="0">
              <a:lnSpc>
                <a:spcPct val="100000"/>
              </a:lnSpc>
              <a:spcBef>
                <a:spcPts val="0"/>
              </a:spcBef>
              <a:spcAft>
                <a:spcPts val="0"/>
              </a:spcAft>
              <a:buNone/>
            </a:pPr>
            <a:r>
              <a:rPr lang="en-US" sz="2000" b="0" i="0" u="sng" strike="noStrike" cap="none">
                <a:solidFill>
                  <a:srgbClr val="007096"/>
                </a:solidFill>
                <a:latin typeface="Montserrat Medium"/>
                <a:ea typeface="Montserrat Medium"/>
                <a:cs typeface="Montserrat Medium"/>
                <a:sym typeface="Montserrat Medium"/>
              </a:rPr>
              <a:t>Inscríbase:</a:t>
            </a:r>
            <a:endParaRPr sz="2000" b="0" i="0" u="none" strike="noStrike" cap="none">
              <a:latin typeface="Arial"/>
              <a:ea typeface="Arial"/>
              <a:cs typeface="Arial"/>
              <a:sym typeface="Arial"/>
            </a:endParaRPr>
          </a:p>
          <a:p>
            <a:pPr marL="457200" marR="0" lvl="0" indent="-343080" algn="l" rtl="0">
              <a:lnSpc>
                <a:spcPct val="100000"/>
              </a:lnSpc>
              <a:spcBef>
                <a:spcPts val="0"/>
              </a:spcBef>
              <a:spcAft>
                <a:spcPts val="0"/>
              </a:spcAft>
              <a:buClr>
                <a:srgbClr val="003348"/>
              </a:buClr>
              <a:buSzPts val="810"/>
              <a:buFont typeface="Arial"/>
              <a:buChar char="•"/>
            </a:pPr>
            <a:r>
              <a:rPr lang="en-US" sz="1800" b="0" i="0" u="none" strike="noStrike" cap="none">
                <a:solidFill>
                  <a:srgbClr val="007096"/>
                </a:solidFill>
                <a:latin typeface="Montserrat"/>
                <a:ea typeface="Montserrat"/>
                <a:cs typeface="Montserrat"/>
                <a:sym typeface="Montserrat"/>
              </a:rPr>
              <a:t>Visitando la </a:t>
            </a:r>
            <a:r>
              <a:rPr lang="en-US" sz="1800" b="0" i="0" u="sng" strike="noStrike" cap="none">
                <a:solidFill>
                  <a:schemeClr val="hlink"/>
                </a:solidFill>
                <a:latin typeface="Montserrat"/>
                <a:ea typeface="Montserrat"/>
                <a:cs typeface="Montserrat"/>
                <a:sym typeface="Montserrat"/>
                <a:hlinkClick r:id="rId3"/>
              </a:rPr>
              <a:t>pág. de Eventos</a:t>
            </a:r>
            <a:r>
              <a:rPr lang="en-US" sz="1800" b="0" i="0" u="none" strike="noStrike" cap="none">
                <a:solidFill>
                  <a:srgbClr val="FFA300"/>
                </a:solidFill>
                <a:latin typeface="Montserrat"/>
                <a:ea typeface="Montserrat"/>
                <a:cs typeface="Montserrat"/>
                <a:sym typeface="Montserrat"/>
              </a:rPr>
              <a:t> </a:t>
            </a:r>
            <a:r>
              <a:rPr lang="en-US" sz="1800" b="0" i="0" u="none" strike="noStrike" cap="none">
                <a:solidFill>
                  <a:srgbClr val="007096"/>
                </a:solidFill>
                <a:latin typeface="Montserrat"/>
                <a:ea typeface="Montserrat"/>
                <a:cs typeface="Montserrat"/>
                <a:sym typeface="Montserrat"/>
              </a:rPr>
              <a:t>en</a:t>
            </a:r>
            <a:r>
              <a:rPr lang="en-US" sz="1800" b="0" i="0" u="none" strike="noStrike" cap="none">
                <a:solidFill>
                  <a:srgbClr val="FFA300"/>
                </a:solidFill>
                <a:latin typeface="Montserrat"/>
                <a:ea typeface="Montserrat"/>
                <a:cs typeface="Montserrat"/>
                <a:sym typeface="Montserrat"/>
              </a:rPr>
              <a:t> </a:t>
            </a:r>
            <a:r>
              <a:rPr lang="en-US" sz="1800" b="0" i="0" u="none" strike="noStrike" cap="none">
                <a:solidFill>
                  <a:srgbClr val="007096"/>
                </a:solidFill>
                <a:latin typeface="Montserrat"/>
                <a:ea typeface="Montserrat"/>
                <a:cs typeface="Montserrat"/>
                <a:sym typeface="Montserrat"/>
              </a:rPr>
              <a:t>nuestro sitio web (haga clic en “RSVP”); o enviando un correo a: </a:t>
            </a:r>
            <a:r>
              <a:rPr lang="en-US" sz="1800" b="0" i="0" u="sng" strike="noStrike" cap="none">
                <a:solidFill>
                  <a:schemeClr val="hlink"/>
                </a:solidFill>
                <a:latin typeface="Montserrat"/>
                <a:ea typeface="Montserrat"/>
                <a:cs typeface="Montserrat"/>
                <a:sym typeface="Montserrat"/>
                <a:hlinkClick r:id="rId4"/>
              </a:rPr>
              <a:t>contact@copovertylawproject.org</a:t>
            </a:r>
            <a:r>
              <a:rPr lang="en-US" sz="1800" b="0" i="0" u="sng" strike="noStrike" cap="none">
                <a:solidFill>
                  <a:srgbClr val="FFA300"/>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57200" marR="0" lvl="0" indent="-343080" algn="l" rtl="0">
              <a:lnSpc>
                <a:spcPct val="100000"/>
              </a:lnSpc>
              <a:spcBef>
                <a:spcPts val="0"/>
              </a:spcBef>
              <a:spcAft>
                <a:spcPts val="0"/>
              </a:spcAft>
              <a:buClr>
                <a:srgbClr val="FFA300"/>
              </a:buClr>
              <a:buSzPts val="810"/>
              <a:buFont typeface="Arial"/>
              <a:buChar char="•"/>
            </a:pPr>
            <a:r>
              <a:rPr lang="en-US" sz="1800" b="0" i="0" u="none" strike="noStrike" cap="none">
                <a:solidFill>
                  <a:srgbClr val="007096"/>
                </a:solidFill>
                <a:latin typeface="Montserrat"/>
                <a:ea typeface="Montserrat"/>
                <a:cs typeface="Montserrat"/>
                <a:sym typeface="Montserrat"/>
              </a:rPr>
              <a:t>O llame al </a:t>
            </a:r>
            <a:r>
              <a:rPr lang="en-US" sz="1800" b="1" i="0" u="none" strike="noStrike" cap="none">
                <a:solidFill>
                  <a:srgbClr val="007096"/>
                </a:solidFill>
                <a:latin typeface="Montserrat"/>
                <a:ea typeface="Montserrat"/>
                <a:cs typeface="Montserrat"/>
                <a:sym typeface="Montserrat"/>
              </a:rPr>
              <a:t>720-500-2587</a:t>
            </a:r>
            <a:endParaRPr sz="1800" b="0" i="0" u="none" strike="noStrike" cap="none">
              <a:latin typeface="Arial"/>
              <a:ea typeface="Arial"/>
              <a:cs typeface="Arial"/>
              <a:sym typeface="Arial"/>
            </a:endParaRPr>
          </a:p>
          <a:p>
            <a:pPr marL="571680" marR="0" lvl="1" indent="0" algn="l" rtl="0">
              <a:lnSpc>
                <a:spcPct val="100000"/>
              </a:lnSpc>
              <a:spcBef>
                <a:spcPts val="0"/>
              </a:spcBef>
              <a:spcAft>
                <a:spcPts val="0"/>
              </a:spcAft>
              <a:buNone/>
            </a:pPr>
            <a:r>
              <a:rPr lang="en-US" sz="1400" b="0" i="0" u="none" strike="noStrike" cap="none">
                <a:solidFill>
                  <a:srgbClr val="FFA300"/>
                </a:solidFill>
                <a:latin typeface="Montserrat"/>
                <a:ea typeface="Montserrat"/>
                <a:cs typeface="Montserrat"/>
                <a:sym typeface="Montserrat"/>
              </a:rPr>
              <a:t>(</a:t>
            </a:r>
            <a:r>
              <a:rPr lang="en-US" sz="1400" b="0" i="0" u="none" strike="noStrike" cap="none">
                <a:solidFill>
                  <a:srgbClr val="007096"/>
                </a:solidFill>
                <a:latin typeface="Montserrat"/>
                <a:ea typeface="Montserrat"/>
                <a:cs typeface="Montserrat"/>
                <a:sym typeface="Montserrat"/>
              </a:rPr>
              <a:t>Para los que hablan español</a:t>
            </a:r>
            <a:r>
              <a:rPr lang="en-US" sz="1400" b="0" i="0" u="none" strike="noStrike" cap="none">
                <a:solidFill>
                  <a:srgbClr val="FFA300"/>
                </a:solidFill>
                <a:latin typeface="Montserrat"/>
                <a:ea typeface="Montserrat"/>
                <a:cs typeface="Montserrat"/>
                <a:sym typeface="Montserrat"/>
              </a:rPr>
              <a:t>)</a:t>
            </a:r>
            <a:endParaRPr sz="1400" b="0" i="0" u="none" strike="noStrike" cap="none">
              <a:latin typeface="Arial"/>
              <a:ea typeface="Arial"/>
              <a:cs typeface="Arial"/>
              <a:sym typeface="Arial"/>
            </a:endParaRPr>
          </a:p>
        </p:txBody>
      </p:sp>
      <p:sp>
        <p:nvSpPr>
          <p:cNvPr id="272" name="Google Shape;272;p61"/>
          <p:cNvSpPr txBox="1"/>
          <p:nvPr/>
        </p:nvSpPr>
        <p:spPr>
          <a:xfrm>
            <a:off x="1583280" y="1047600"/>
            <a:ext cx="4884480" cy="56566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b="0" i="0" u="sng" strike="noStrike" cap="none">
                <a:solidFill>
                  <a:srgbClr val="003348"/>
                </a:solidFill>
                <a:latin typeface="Montserrat"/>
                <a:ea typeface="Montserrat"/>
                <a:cs typeface="Montserrat"/>
                <a:sym typeface="Montserrat"/>
              </a:rPr>
              <a:t>Monthly Legal Clinic</a:t>
            </a:r>
            <a:r>
              <a:rPr lang="en-U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228600" marR="0" lvl="0" indent="-2286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Third Wednesday 4-6pm </a:t>
            </a:r>
            <a:endParaRPr sz="2400" b="0" i="0" u="none" strike="noStrike" cap="none">
              <a:latin typeface="Arial"/>
              <a:ea typeface="Arial"/>
              <a:cs typeface="Arial"/>
              <a:sym typeface="Arial"/>
            </a:endParaRPr>
          </a:p>
          <a:p>
            <a:pPr marL="228600" marR="0" lvl="0" indent="-2286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Stout Street Health Center (2130 Stout)</a:t>
            </a:r>
            <a:endParaRPr sz="2400" b="0" i="0" u="none" strike="noStrike" cap="none">
              <a:latin typeface="Arial"/>
              <a:ea typeface="Arial"/>
              <a:cs typeface="Arial"/>
              <a:sym typeface="Arial"/>
            </a:endParaRPr>
          </a:p>
          <a:p>
            <a:pPr marL="228600" marR="0" lvl="0" indent="-2160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Join in person or by Zoom/phone in private virtual “room”</a:t>
            </a:r>
            <a:endParaRPr sz="2400" b="0" i="0" u="none" strike="noStrike" cap="none">
              <a:latin typeface="Arial"/>
              <a:ea typeface="Arial"/>
              <a:cs typeface="Arial"/>
              <a:sym typeface="Arial"/>
            </a:endParaRPr>
          </a:p>
          <a:p>
            <a:pPr marL="228600" marR="0" lvl="0" indent="-2160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Speak 1-on-1 with a volunteer lawyer</a:t>
            </a:r>
            <a:endParaRPr sz="24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n-U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n-US" sz="2400" b="0" i="0" u="sng" strike="noStrike" cap="none">
                <a:solidFill>
                  <a:srgbClr val="003348"/>
                </a:solidFill>
                <a:latin typeface="Montserrat"/>
                <a:ea typeface="Montserrat"/>
                <a:cs typeface="Montserrat"/>
                <a:sym typeface="Montserrat"/>
              </a:rPr>
              <a:t>How to Sign Up:</a:t>
            </a:r>
            <a:endParaRPr sz="2400" b="0" i="0" u="none" strike="noStrike" cap="none">
              <a:latin typeface="Arial"/>
              <a:ea typeface="Arial"/>
              <a:cs typeface="Arial"/>
              <a:sym typeface="Arial"/>
            </a:endParaRPr>
          </a:p>
          <a:p>
            <a:pPr marL="228600" marR="0" lvl="0" indent="-177840" algn="l" rtl="0">
              <a:lnSpc>
                <a:spcPct val="90000"/>
              </a:lnSpc>
              <a:spcBef>
                <a:spcPts val="0"/>
              </a:spcBef>
              <a:spcAft>
                <a:spcPts val="0"/>
              </a:spcAft>
              <a:buClr>
                <a:srgbClr val="003348"/>
              </a:buClr>
              <a:buSzPts val="810"/>
              <a:buFont typeface="Arial"/>
              <a:buChar char="•"/>
            </a:pPr>
            <a:r>
              <a:rPr lang="en-US" sz="1800" b="0" i="0" u="none" strike="noStrike" cap="none">
                <a:solidFill>
                  <a:srgbClr val="003348"/>
                </a:solidFill>
                <a:latin typeface="Montserrat"/>
                <a:ea typeface="Montserrat"/>
                <a:cs typeface="Montserrat"/>
                <a:sym typeface="Montserrat"/>
              </a:rPr>
              <a:t>RSVP on our website</a:t>
            </a:r>
            <a:endParaRPr sz="18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n-US" sz="1800" b="0" i="0" u="sng" strike="noStrike" cap="none">
                <a:solidFill>
                  <a:schemeClr val="hlink"/>
                </a:solidFill>
                <a:latin typeface="Montserrat"/>
                <a:ea typeface="Montserrat"/>
                <a:cs typeface="Montserrat"/>
                <a:sym typeface="Montserrat"/>
                <a:hlinkClick r:id="rId5"/>
              </a:rPr>
              <a:t>CPLP Events</a:t>
            </a:r>
            <a:endParaRPr sz="1800" b="0" i="0" u="none" strike="noStrike" cap="none">
              <a:latin typeface="Arial"/>
              <a:ea typeface="Arial"/>
              <a:cs typeface="Arial"/>
              <a:sym typeface="Arial"/>
            </a:endParaRPr>
          </a:p>
          <a:p>
            <a:pPr marL="228600" marR="0" lvl="0" indent="-177840" algn="l" rtl="0">
              <a:lnSpc>
                <a:spcPct val="90000"/>
              </a:lnSpc>
              <a:spcBef>
                <a:spcPts val="0"/>
              </a:spcBef>
              <a:spcAft>
                <a:spcPts val="0"/>
              </a:spcAft>
              <a:buClr>
                <a:srgbClr val="003348"/>
              </a:buClr>
              <a:buSzPts val="810"/>
              <a:buFont typeface="Arial"/>
              <a:buChar char="•"/>
            </a:pPr>
            <a:r>
              <a:rPr lang="en-US" sz="1800" b="0" i="0" u="sng" strike="noStrike" cap="none">
                <a:solidFill>
                  <a:schemeClr val="hlink"/>
                </a:solidFill>
                <a:latin typeface="Montserrat"/>
                <a:ea typeface="Montserrat"/>
                <a:cs typeface="Montserrat"/>
                <a:sym typeface="Montserrat"/>
                <a:hlinkClick r:id="rId4"/>
              </a:rPr>
              <a:t>contact@copovertylawproject.org</a:t>
            </a:r>
            <a:r>
              <a:rPr lang="en-US" sz="1800" b="0" i="0" u="none" strike="noStrike" cap="none">
                <a:solidFill>
                  <a:srgbClr val="003348"/>
                </a:solidFill>
                <a:latin typeface="Montserrat"/>
                <a:ea typeface="Montserrat"/>
                <a:cs typeface="Montserrat"/>
                <a:sym typeface="Montserrat"/>
              </a:rPr>
              <a:t> </a:t>
            </a:r>
            <a:endParaRPr sz="1800" b="0" i="0" u="none" strike="noStrike" cap="none">
              <a:latin typeface="Arial"/>
              <a:ea typeface="Arial"/>
              <a:cs typeface="Arial"/>
              <a:sym typeface="Arial"/>
            </a:endParaRPr>
          </a:p>
          <a:p>
            <a:pPr marL="228600" marR="0" lvl="0" indent="-177840" algn="l" rtl="0">
              <a:lnSpc>
                <a:spcPct val="90000"/>
              </a:lnSpc>
              <a:spcBef>
                <a:spcPts val="0"/>
              </a:spcBef>
              <a:spcAft>
                <a:spcPts val="0"/>
              </a:spcAft>
              <a:buClr>
                <a:srgbClr val="003348"/>
              </a:buClr>
              <a:buSzPts val="810"/>
              <a:buFont typeface="Arial"/>
              <a:buChar char="•"/>
            </a:pPr>
            <a:r>
              <a:rPr lang="en-US" sz="1800" b="0" i="0" u="none" strike="noStrike" cap="none">
                <a:solidFill>
                  <a:srgbClr val="003348"/>
                </a:solidFill>
                <a:latin typeface="Montserrat"/>
                <a:ea typeface="Montserrat"/>
                <a:cs typeface="Montserrat"/>
                <a:sym typeface="Montserrat"/>
              </a:rPr>
              <a:t>Call </a:t>
            </a:r>
            <a:r>
              <a:rPr lang="en-US" sz="1600" b="1" i="0" u="none" strike="noStrike" cap="none">
                <a:solidFill>
                  <a:srgbClr val="003348"/>
                </a:solidFill>
                <a:latin typeface="Montserrat"/>
                <a:ea typeface="Montserrat"/>
                <a:cs typeface="Montserrat"/>
                <a:sym typeface="Montserrat"/>
              </a:rPr>
              <a:t>720-515-6130</a:t>
            </a:r>
            <a:endParaRPr sz="16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n-US" sz="1800" b="0" i="0" u="none" strike="noStrike" cap="none">
                <a:solidFill>
                  <a:srgbClr val="003348"/>
                </a:solidFill>
                <a:latin typeface="Montserrat"/>
                <a:ea typeface="Montserrat"/>
                <a:cs typeface="Montserrat"/>
                <a:sym typeface="Montserrat"/>
              </a:rPr>
              <a:t>(For English speakers)</a:t>
            </a:r>
            <a:endParaRPr sz="1800" b="0" i="0" u="none" strike="noStrike" cap="none">
              <a:latin typeface="Arial"/>
              <a:ea typeface="Arial"/>
              <a:cs typeface="Arial"/>
              <a:sym typeface="Arial"/>
            </a:endParaRPr>
          </a:p>
        </p:txBody>
      </p:sp>
      <p:sp>
        <p:nvSpPr>
          <p:cNvPr id="273" name="Google Shape;273;p61"/>
          <p:cNvSpPr txBox="1"/>
          <p:nvPr/>
        </p:nvSpPr>
        <p:spPr>
          <a:xfrm>
            <a:off x="1774800" y="153720"/>
            <a:ext cx="8902080" cy="8942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4800" b="1" i="0" u="none" strike="noStrike" cap="none">
                <a:solidFill>
                  <a:srgbClr val="FFA300"/>
                </a:solidFill>
                <a:latin typeface="Barlow Condensed"/>
                <a:ea typeface="Barlow Condensed"/>
                <a:cs typeface="Barlow Condensed"/>
                <a:sym typeface="Barlow Condensed"/>
              </a:rPr>
              <a:t>Colorado Poverty Law Project</a:t>
            </a:r>
            <a:endParaRPr sz="48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7"/>
        <p:cNvGrpSpPr/>
        <p:nvPr/>
      </p:nvGrpSpPr>
      <p:grpSpPr>
        <a:xfrm>
          <a:off x="0" y="0"/>
          <a:ext cx="0" cy="0"/>
          <a:chOff x="0" y="0"/>
          <a:chExt cx="0" cy="0"/>
        </a:xfrm>
      </p:grpSpPr>
      <p:sp>
        <p:nvSpPr>
          <p:cNvPr id="478" name="Google Shape;478;p88"/>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Retaliation Definition</a:t>
            </a:r>
            <a:endParaRPr sz="3200" b="0" i="0" u="none" strike="noStrike" cap="none">
              <a:latin typeface="Arial"/>
              <a:ea typeface="Arial"/>
              <a:cs typeface="Arial"/>
              <a:sym typeface="Arial"/>
            </a:endParaRPr>
          </a:p>
        </p:txBody>
      </p:sp>
      <p:sp>
        <p:nvSpPr>
          <p:cNvPr id="479" name="Google Shape;479;p88"/>
          <p:cNvSpPr txBox="1"/>
          <p:nvPr/>
        </p:nvSpPr>
        <p:spPr>
          <a:xfrm>
            <a:off x="6303240" y="1326240"/>
            <a:ext cx="5461200" cy="5378040"/>
          </a:xfrm>
          <a:prstGeom prst="rect">
            <a:avLst/>
          </a:prstGeom>
          <a:noFill/>
          <a:ln>
            <a:noFill/>
          </a:ln>
        </p:spPr>
        <p:txBody>
          <a:bodyPr spcFirstLastPara="1" wrap="square" lIns="91425" tIns="45700" rIns="91425" bIns="45700" anchor="t" anchorCtr="0">
            <a:noAutofit/>
          </a:bodyPr>
          <a:lstStyle/>
          <a:p>
            <a:pPr marL="407880" marR="0" lvl="0" indent="-352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(4) Notifica o amenazar con desalojo cuando los avisos o amenazas no están razonablemente justificados.</a:t>
            </a:r>
            <a:endParaRPr sz="24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 </a:t>
            </a:r>
            <a:endParaRPr sz="24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Por ejemplo: </a:t>
            </a:r>
            <a:r>
              <a:rPr lang="en-US" sz="2200" b="0" i="1" u="none" strike="noStrike" cap="none">
                <a:solidFill>
                  <a:srgbClr val="007096"/>
                </a:solidFill>
                <a:latin typeface="Montserrat"/>
                <a:ea typeface="Montserrat"/>
                <a:cs typeface="Montserrat"/>
                <a:sym typeface="Montserrat"/>
              </a:rPr>
              <a:t>El señor propietario Larry </a:t>
            </a:r>
            <a:r>
              <a:rPr lang="en-US" sz="2200" b="0" i="0" u="none" strike="noStrike" cap="none">
                <a:solidFill>
                  <a:srgbClr val="007096"/>
                </a:solidFill>
                <a:latin typeface="Montserrat"/>
                <a:ea typeface="Montserrat"/>
                <a:cs typeface="Montserrat"/>
                <a:sym typeface="Montserrat"/>
              </a:rPr>
              <a:t>emite aviso de desalojo porque los niños de la </a:t>
            </a:r>
            <a:r>
              <a:rPr lang="en-US" sz="2200" b="0" i="1" u="none" strike="noStrike" cap="none">
                <a:solidFill>
                  <a:srgbClr val="007096"/>
                </a:solidFill>
                <a:latin typeface="Montserrat"/>
                <a:ea typeface="Montserrat"/>
                <a:cs typeface="Montserrat"/>
                <a:sym typeface="Montserrat"/>
              </a:rPr>
              <a:t>inquilina</a:t>
            </a:r>
            <a:r>
              <a:rPr lang="en-US" sz="2200" b="0" i="0" u="none" strike="noStrike" cap="none">
                <a:solidFill>
                  <a:srgbClr val="007096"/>
                </a:solidFill>
                <a:latin typeface="Montserrat"/>
                <a:ea typeface="Montserrat"/>
                <a:cs typeface="Montserrat"/>
                <a:sym typeface="Montserrat"/>
              </a:rPr>
              <a:t> </a:t>
            </a:r>
            <a:r>
              <a:rPr lang="en-US" sz="2200" b="0" i="1" u="none" strike="noStrike" cap="none">
                <a:solidFill>
                  <a:srgbClr val="007096"/>
                </a:solidFill>
                <a:latin typeface="Montserrat"/>
                <a:ea typeface="Montserrat"/>
                <a:cs typeface="Montserrat"/>
                <a:sym typeface="Montserrat"/>
              </a:rPr>
              <a:t>Sally</a:t>
            </a:r>
            <a:r>
              <a:rPr lang="en-US" sz="2200" b="0" i="0" u="none" strike="noStrike" cap="none">
                <a:solidFill>
                  <a:srgbClr val="007096"/>
                </a:solidFill>
                <a:latin typeface="Montserrat"/>
                <a:ea typeface="Montserrat"/>
                <a:cs typeface="Montserrat"/>
                <a:sym typeface="Montserrat"/>
              </a:rPr>
              <a:t> estaban jugando en el patio de enfrente.</a:t>
            </a:r>
            <a:endParaRPr sz="22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90"/>
              <a:buFont typeface="Arial"/>
              <a:buChar char="•"/>
            </a:pPr>
            <a:r>
              <a:rPr lang="en-US" sz="2200" b="0" i="0" u="sng" strike="noStrike" cap="none">
                <a:solidFill>
                  <a:srgbClr val="007096"/>
                </a:solidFill>
                <a:latin typeface="Montserrat"/>
                <a:ea typeface="Montserrat"/>
                <a:cs typeface="Montserrat"/>
                <a:sym typeface="Montserrat"/>
              </a:rPr>
              <a:t>Recuerde: </a:t>
            </a:r>
            <a:r>
              <a:rPr lang="en-US" sz="2200" b="0" i="0" u="none" strike="noStrike" cap="none">
                <a:solidFill>
                  <a:srgbClr val="007096"/>
                </a:solidFill>
                <a:latin typeface="Montserrat"/>
                <a:ea typeface="Montserrat"/>
                <a:cs typeface="Montserrat"/>
                <a:sym typeface="Montserrat"/>
              </a:rPr>
              <a:t>bajo MHPA, la administración sólo puede desalojar a un propietario de la casa por razones legales!</a:t>
            </a:r>
            <a:endParaRPr sz="2200" b="0" i="0" u="none" strike="noStrike" cap="none">
              <a:latin typeface="Arial"/>
              <a:ea typeface="Arial"/>
              <a:cs typeface="Arial"/>
              <a:sym typeface="Arial"/>
            </a:endParaRPr>
          </a:p>
        </p:txBody>
      </p:sp>
      <p:sp>
        <p:nvSpPr>
          <p:cNvPr id="480" name="Google Shape;480;p88"/>
          <p:cNvSpPr txBox="1"/>
          <p:nvPr/>
        </p:nvSpPr>
        <p:spPr>
          <a:xfrm>
            <a:off x="1426680" y="1323720"/>
            <a:ext cx="4830120" cy="537804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(4) Serving notices or threatening eviction when the notices or threats are not reasonably justified.</a:t>
            </a:r>
            <a:endParaRPr sz="24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90"/>
              <a:buFont typeface="Arial"/>
              <a:buChar char="•"/>
            </a:pPr>
            <a:r>
              <a:rPr lang="en-US" sz="2200" b="0" i="0" u="none" strike="noStrike" cap="none">
                <a:solidFill>
                  <a:srgbClr val="003348"/>
                </a:solidFill>
                <a:latin typeface="Montserrat"/>
                <a:ea typeface="Montserrat"/>
                <a:cs typeface="Montserrat"/>
                <a:sym typeface="Montserrat"/>
              </a:rPr>
              <a:t>Ex: Larry Landlord issues notice of eviction because Sally Tenant’s children were playing in the front yard.</a:t>
            </a:r>
            <a:endParaRPr sz="22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90"/>
              <a:buFont typeface="Arial"/>
              <a:buChar char="•"/>
            </a:pPr>
            <a:r>
              <a:rPr lang="en-US" sz="2200" b="0" i="0" u="none" strike="noStrike" cap="none">
                <a:solidFill>
                  <a:srgbClr val="003348"/>
                </a:solidFill>
                <a:latin typeface="Montserrat"/>
                <a:ea typeface="Montserrat"/>
                <a:cs typeface="Montserrat"/>
                <a:sym typeface="Montserrat"/>
              </a:rPr>
              <a:t> </a:t>
            </a:r>
            <a:endParaRPr sz="22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90"/>
              <a:buFont typeface="Arial"/>
              <a:buChar char="•"/>
            </a:pPr>
            <a:r>
              <a:rPr lang="en-US" sz="2200" b="0" i="0" u="none" strike="noStrike" cap="none">
                <a:solidFill>
                  <a:srgbClr val="003348"/>
                </a:solidFill>
                <a:latin typeface="Montserrat"/>
                <a:ea typeface="Montserrat"/>
                <a:cs typeface="Montserrat"/>
                <a:sym typeface="Montserrat"/>
              </a:rPr>
              <a:t>Remember: under MHPA, park management can only evict a homeowner for statutory reasons!</a:t>
            </a:r>
            <a:endParaRPr sz="2200" b="0" i="0" u="none" strike="noStrike" cap="none">
              <a:latin typeface="Arial"/>
              <a:ea typeface="Arial"/>
              <a:cs typeface="Arial"/>
              <a:sym typeface="Arial"/>
            </a:endParaRPr>
          </a:p>
        </p:txBody>
      </p:sp>
      <p:sp>
        <p:nvSpPr>
          <p:cNvPr id="481" name="Google Shape;481;p88"/>
          <p:cNvSpPr txBox="1"/>
          <p:nvPr/>
        </p:nvSpPr>
        <p:spPr>
          <a:xfrm>
            <a:off x="6256800" y="484920"/>
            <a:ext cx="5351040" cy="83880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5"/>
        <p:cNvGrpSpPr/>
        <p:nvPr/>
      </p:nvGrpSpPr>
      <p:grpSpPr>
        <a:xfrm>
          <a:off x="0" y="0"/>
          <a:ext cx="0" cy="0"/>
          <a:chOff x="0" y="0"/>
          <a:chExt cx="0" cy="0"/>
        </a:xfrm>
      </p:grpSpPr>
      <p:sp>
        <p:nvSpPr>
          <p:cNvPr id="486" name="Google Shape;486;p89"/>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Retaliation Definition</a:t>
            </a:r>
            <a:endParaRPr sz="3200" b="0" i="0" u="none" strike="noStrike" cap="none">
              <a:latin typeface="Arial"/>
              <a:ea typeface="Arial"/>
              <a:cs typeface="Arial"/>
              <a:sym typeface="Arial"/>
            </a:endParaRPr>
          </a:p>
        </p:txBody>
      </p:sp>
      <p:sp>
        <p:nvSpPr>
          <p:cNvPr id="487" name="Google Shape;487;p89"/>
          <p:cNvSpPr txBox="1"/>
          <p:nvPr/>
        </p:nvSpPr>
        <p:spPr>
          <a:xfrm>
            <a:off x="6934680" y="1326240"/>
            <a:ext cx="4672800" cy="5378040"/>
          </a:xfrm>
          <a:prstGeom prst="rect">
            <a:avLst/>
          </a:prstGeom>
          <a:noFill/>
          <a:ln>
            <a:noFill/>
          </a:ln>
        </p:spPr>
        <p:txBody>
          <a:bodyPr spcFirstLastPara="1" wrap="square" lIns="91425" tIns="45700" rIns="91425" bIns="45700" anchor="t" anchorCtr="0">
            <a:noAutofit/>
          </a:bodyPr>
          <a:lstStyle/>
          <a:p>
            <a:pPr marL="407880" marR="0" lvl="0" indent="-352440" algn="l" rtl="0">
              <a:lnSpc>
                <a:spcPct val="10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(5) Facturar al propietario de una casa de manera selectiva o excesiva, no relacionada con un propósito comercial legítimo, para lo cual el propietario de la casa no ha sido facturado previamente</a:t>
            </a:r>
            <a:endParaRPr sz="2200" b="0" i="0" u="none" strike="noStrike" cap="none">
              <a:latin typeface="Arial"/>
              <a:ea typeface="Arial"/>
              <a:cs typeface="Arial"/>
              <a:sym typeface="Arial"/>
            </a:endParaRPr>
          </a:p>
          <a:p>
            <a:pPr marL="407880" marR="0" lvl="0" indent="-352440" algn="l" rtl="0">
              <a:lnSpc>
                <a:spcPct val="10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865080" marR="0" lvl="1" indent="-352440" algn="l" rtl="0">
              <a:lnSpc>
                <a:spcPct val="10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Por ejemplo: </a:t>
            </a:r>
            <a:r>
              <a:rPr lang="en-US" sz="2200" b="0" i="1" u="none" strike="noStrike" cap="none">
                <a:solidFill>
                  <a:srgbClr val="007096"/>
                </a:solidFill>
                <a:latin typeface="Montserrat"/>
                <a:ea typeface="Montserrat"/>
                <a:cs typeface="Montserrat"/>
                <a:sym typeface="Montserrat"/>
              </a:rPr>
              <a:t>El señor propietario Larry </a:t>
            </a:r>
            <a:r>
              <a:rPr lang="en-US" sz="2200" b="0" i="0" u="none" strike="noStrike" cap="none">
                <a:solidFill>
                  <a:srgbClr val="007096"/>
                </a:solidFill>
                <a:latin typeface="Montserrat"/>
                <a:ea typeface="Montserrat"/>
                <a:cs typeface="Montserrat"/>
                <a:sym typeface="Montserrat"/>
              </a:rPr>
              <a:t>le cobra a la </a:t>
            </a:r>
            <a:r>
              <a:rPr lang="en-US" sz="2200" b="0" i="1" u="none" strike="noStrike" cap="none">
                <a:solidFill>
                  <a:srgbClr val="007096"/>
                </a:solidFill>
                <a:latin typeface="Montserrat"/>
                <a:ea typeface="Montserrat"/>
                <a:cs typeface="Montserrat"/>
                <a:sym typeface="Montserrat"/>
              </a:rPr>
              <a:t>inquilina</a:t>
            </a:r>
            <a:r>
              <a:rPr lang="en-US" sz="2200" b="0" i="0" u="none" strike="noStrike" cap="none">
                <a:solidFill>
                  <a:srgbClr val="007096"/>
                </a:solidFill>
                <a:latin typeface="Montserrat"/>
                <a:ea typeface="Montserrat"/>
                <a:cs typeface="Montserrat"/>
                <a:sym typeface="Montserrat"/>
              </a:rPr>
              <a:t> </a:t>
            </a:r>
            <a:r>
              <a:rPr lang="en-US" sz="2200" b="0" i="1" u="none" strike="noStrike" cap="none">
                <a:solidFill>
                  <a:srgbClr val="007096"/>
                </a:solidFill>
                <a:latin typeface="Montserrat"/>
                <a:ea typeface="Montserrat"/>
                <a:cs typeface="Montserrat"/>
                <a:sym typeface="Montserrat"/>
              </a:rPr>
              <a:t>Sally</a:t>
            </a:r>
            <a:r>
              <a:rPr lang="en-US" sz="2200" b="0" i="0" u="none" strike="noStrike" cap="none">
                <a:solidFill>
                  <a:srgbClr val="007096"/>
                </a:solidFill>
                <a:latin typeface="Montserrat"/>
                <a:ea typeface="Montserrat"/>
                <a:cs typeface="Montserrat"/>
                <a:sym typeface="Montserrat"/>
              </a:rPr>
              <a:t> por los servicios satelitales de DISH, a pesar de que Sally no tiene un DISH.</a:t>
            </a:r>
            <a:endParaRPr sz="2200" b="0" i="0" u="none" strike="noStrike" cap="none">
              <a:latin typeface="Arial"/>
              <a:ea typeface="Arial"/>
              <a:cs typeface="Arial"/>
              <a:sym typeface="Arial"/>
            </a:endParaRPr>
          </a:p>
        </p:txBody>
      </p:sp>
      <p:sp>
        <p:nvSpPr>
          <p:cNvPr id="488" name="Google Shape;488;p89"/>
          <p:cNvSpPr txBox="1"/>
          <p:nvPr/>
        </p:nvSpPr>
        <p:spPr>
          <a:xfrm>
            <a:off x="1583280" y="1326240"/>
            <a:ext cx="5122440" cy="537804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(5) Billing a homeowner in a selective or excessive manner, unrelated to legitimate business purpose, for which homeowner has not previously been billed</a:t>
            </a:r>
            <a:endParaRPr sz="24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90"/>
              <a:buFont typeface="Arial"/>
              <a:buChar char="•"/>
            </a:pPr>
            <a:r>
              <a:rPr lang="en-US" sz="2200" b="0" i="0" u="none" strike="noStrike" cap="none">
                <a:solidFill>
                  <a:srgbClr val="003348"/>
                </a:solidFill>
                <a:latin typeface="Montserrat"/>
                <a:ea typeface="Montserrat"/>
                <a:cs typeface="Montserrat"/>
                <a:sym typeface="Montserrat"/>
              </a:rPr>
              <a:t>Ex: Larry Landlord bills Sally Tenant for DISH satellite services, even though Sally doesn’t have a DISH.</a:t>
            </a:r>
            <a:endParaRPr sz="2200" b="0" i="0" u="none" strike="noStrike" cap="none">
              <a:latin typeface="Arial"/>
              <a:ea typeface="Arial"/>
              <a:cs typeface="Arial"/>
              <a:sym typeface="Arial"/>
            </a:endParaRPr>
          </a:p>
        </p:txBody>
      </p:sp>
      <p:sp>
        <p:nvSpPr>
          <p:cNvPr id="489" name="Google Shape;489;p89"/>
          <p:cNvSpPr txBox="1"/>
          <p:nvPr/>
        </p:nvSpPr>
        <p:spPr>
          <a:xfrm>
            <a:off x="6934320" y="168120"/>
            <a:ext cx="4673520" cy="147492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3"/>
        <p:cNvGrpSpPr/>
        <p:nvPr/>
      </p:nvGrpSpPr>
      <p:grpSpPr>
        <a:xfrm>
          <a:off x="0" y="0"/>
          <a:ext cx="0" cy="0"/>
          <a:chOff x="0" y="0"/>
          <a:chExt cx="0" cy="0"/>
        </a:xfrm>
      </p:grpSpPr>
      <p:sp>
        <p:nvSpPr>
          <p:cNvPr id="494" name="Google Shape;494;p90"/>
          <p:cNvSpPr txBox="1"/>
          <p:nvPr/>
        </p:nvSpPr>
        <p:spPr>
          <a:xfrm>
            <a:off x="1583280" y="484920"/>
            <a:ext cx="509688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Retaliation Definition</a:t>
            </a:r>
            <a:endParaRPr sz="3200" b="0" i="0" u="none" strike="noStrike" cap="none">
              <a:latin typeface="Arial"/>
              <a:ea typeface="Arial"/>
              <a:cs typeface="Arial"/>
              <a:sym typeface="Arial"/>
            </a:endParaRPr>
          </a:p>
        </p:txBody>
      </p:sp>
      <p:sp>
        <p:nvSpPr>
          <p:cNvPr id="495" name="Google Shape;495;p90"/>
          <p:cNvSpPr txBox="1"/>
          <p:nvPr/>
        </p:nvSpPr>
        <p:spPr>
          <a:xfrm>
            <a:off x="6680160" y="1578600"/>
            <a:ext cx="4927320" cy="5125680"/>
          </a:xfrm>
          <a:prstGeom prst="rect">
            <a:avLst/>
          </a:prstGeom>
          <a:noFill/>
          <a:ln>
            <a:noFill/>
          </a:ln>
        </p:spPr>
        <p:txBody>
          <a:bodyPr spcFirstLastPara="1" wrap="square" lIns="91425" tIns="45700" rIns="91425" bIns="45700" anchor="t" anchorCtr="0">
            <a:noAutofit/>
          </a:bodyPr>
          <a:lstStyle/>
          <a:p>
            <a:pPr marL="407880" marR="0" lvl="0" indent="-352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(6) Creación/modificación de reglas y regulaciones del predio de casas móviles que no están razonablemente relacionadas con fines legítimos</a:t>
            </a:r>
            <a:endParaRPr sz="24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Por ejemplo: </a:t>
            </a:r>
            <a:r>
              <a:rPr lang="en-US" sz="2200" b="0" i="1" u="none" strike="noStrike" cap="none">
                <a:solidFill>
                  <a:srgbClr val="007096"/>
                </a:solidFill>
                <a:latin typeface="Montserrat"/>
                <a:ea typeface="Montserrat"/>
                <a:cs typeface="Montserrat"/>
                <a:sym typeface="Montserrat"/>
              </a:rPr>
              <a:t>El señor propietario Larry </a:t>
            </a:r>
            <a:r>
              <a:rPr lang="en-US" sz="2200" b="0" i="0" u="none" strike="noStrike" cap="none">
                <a:solidFill>
                  <a:srgbClr val="007096"/>
                </a:solidFill>
                <a:latin typeface="Montserrat"/>
                <a:ea typeface="Montserrat"/>
                <a:cs typeface="Montserrat"/>
                <a:sym typeface="Montserrat"/>
              </a:rPr>
              <a:t>modifica las reglas para que prohíban a cualquier persona llamada "Sally" de vivir en la propiedad</a:t>
            </a:r>
            <a:endParaRPr sz="2200" b="0" i="0" u="none" strike="noStrike" cap="none">
              <a:latin typeface="Arial"/>
              <a:ea typeface="Arial"/>
              <a:cs typeface="Arial"/>
              <a:sym typeface="Arial"/>
            </a:endParaRPr>
          </a:p>
        </p:txBody>
      </p:sp>
      <p:sp>
        <p:nvSpPr>
          <p:cNvPr id="496" name="Google Shape;496;p90"/>
          <p:cNvSpPr txBox="1"/>
          <p:nvPr/>
        </p:nvSpPr>
        <p:spPr>
          <a:xfrm>
            <a:off x="1461240" y="1578600"/>
            <a:ext cx="4927320" cy="512568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(6) Creating/modifying rules and regulations of the park that are not reasonably related to legitimate purpose</a:t>
            </a:r>
            <a:endParaRPr sz="24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90"/>
              <a:buFont typeface="Arial"/>
              <a:buChar char="•"/>
            </a:pPr>
            <a:r>
              <a:rPr lang="en-US" sz="2200" b="0" i="0" u="none" strike="noStrike" cap="none">
                <a:solidFill>
                  <a:srgbClr val="003348"/>
                </a:solidFill>
                <a:latin typeface="Montserrat"/>
                <a:ea typeface="Montserrat"/>
                <a:cs typeface="Montserrat"/>
                <a:sym typeface="Montserrat"/>
              </a:rPr>
              <a:t>Ex: Larry Landlord amends the park rules that bans anyone named “Sally” from living in the park</a:t>
            </a:r>
            <a:endParaRPr sz="2200" b="0" i="0" u="none" strike="noStrike" cap="none">
              <a:latin typeface="Arial"/>
              <a:ea typeface="Arial"/>
              <a:cs typeface="Arial"/>
              <a:sym typeface="Arial"/>
            </a:endParaRPr>
          </a:p>
        </p:txBody>
      </p:sp>
      <p:sp>
        <p:nvSpPr>
          <p:cNvPr id="497" name="Google Shape;497;p90"/>
          <p:cNvSpPr txBox="1"/>
          <p:nvPr/>
        </p:nvSpPr>
        <p:spPr>
          <a:xfrm>
            <a:off x="6934320" y="484920"/>
            <a:ext cx="4673520" cy="8416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1"/>
        <p:cNvGrpSpPr/>
        <p:nvPr/>
      </p:nvGrpSpPr>
      <p:grpSpPr>
        <a:xfrm>
          <a:off x="0" y="0"/>
          <a:ext cx="0" cy="0"/>
          <a:chOff x="0" y="0"/>
          <a:chExt cx="0" cy="0"/>
        </a:xfrm>
      </p:grpSpPr>
      <p:sp>
        <p:nvSpPr>
          <p:cNvPr id="502" name="Google Shape;502;p91"/>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Retaliation Definition</a:t>
            </a:r>
            <a:endParaRPr sz="3200" b="0" i="0" u="none" strike="noStrike" cap="none">
              <a:latin typeface="Arial"/>
              <a:ea typeface="Arial"/>
              <a:cs typeface="Arial"/>
              <a:sym typeface="Arial"/>
            </a:endParaRPr>
          </a:p>
        </p:txBody>
      </p:sp>
      <p:sp>
        <p:nvSpPr>
          <p:cNvPr id="503" name="Google Shape;503;p91"/>
          <p:cNvSpPr txBox="1"/>
          <p:nvPr/>
        </p:nvSpPr>
        <p:spPr>
          <a:xfrm>
            <a:off x="6777720" y="1578600"/>
            <a:ext cx="4830120" cy="5125680"/>
          </a:xfrm>
          <a:prstGeom prst="rect">
            <a:avLst/>
          </a:prstGeom>
          <a:noFill/>
          <a:ln>
            <a:noFill/>
          </a:ln>
        </p:spPr>
        <p:txBody>
          <a:bodyPr spcFirstLastPara="1" wrap="square" lIns="91425" tIns="45700" rIns="91425" bIns="45700" anchor="t" anchorCtr="0">
            <a:noAutofit/>
          </a:bodyPr>
          <a:lstStyle/>
          <a:p>
            <a:pPr marL="407880" marR="0" lvl="0" indent="-352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(7) La aplicación selectiva de las reglas o requisitos del predio de casas móviles </a:t>
            </a:r>
            <a:endParaRPr sz="24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Por ejemplo: </a:t>
            </a:r>
            <a:r>
              <a:rPr lang="en-US" sz="2200" b="0" i="1" u="none" strike="noStrike" cap="none">
                <a:solidFill>
                  <a:srgbClr val="007096"/>
                </a:solidFill>
                <a:latin typeface="Montserrat"/>
                <a:ea typeface="Montserrat"/>
                <a:cs typeface="Montserrat"/>
                <a:sym typeface="Montserrat"/>
              </a:rPr>
              <a:t>El señor propietario Larry </a:t>
            </a:r>
            <a:r>
              <a:rPr lang="en-US" sz="2200" b="0" i="0" u="none" strike="noStrike" cap="none">
                <a:solidFill>
                  <a:srgbClr val="007096"/>
                </a:solidFill>
                <a:latin typeface="Montserrat"/>
                <a:ea typeface="Montserrat"/>
                <a:cs typeface="Montserrat"/>
                <a:sym typeface="Montserrat"/>
              </a:rPr>
              <a:t>sólo aplica la regla que le prohíbe vivir en el predio de casas móviles a perros que pesan más de 50 libras contra la </a:t>
            </a:r>
            <a:r>
              <a:rPr lang="en-US" sz="2200" b="0" i="1" u="none" strike="noStrike" cap="none">
                <a:solidFill>
                  <a:srgbClr val="007096"/>
                </a:solidFill>
                <a:latin typeface="Montserrat"/>
                <a:ea typeface="Montserrat"/>
                <a:cs typeface="Montserrat"/>
                <a:sym typeface="Montserrat"/>
              </a:rPr>
              <a:t>inquilina Sally</a:t>
            </a:r>
            <a:r>
              <a:rPr lang="en-US" sz="2200" b="0" i="0" u="none" strike="noStrike" cap="none">
                <a:solidFill>
                  <a:srgbClr val="007096"/>
                </a:solidFill>
                <a:latin typeface="Montserrat"/>
                <a:ea typeface="Montserrat"/>
                <a:cs typeface="Montserrat"/>
                <a:sym typeface="Montserrat"/>
              </a:rPr>
              <a:t>.</a:t>
            </a:r>
            <a:endParaRPr sz="2200" b="0" i="0" u="none" strike="noStrike" cap="none">
              <a:latin typeface="Arial"/>
              <a:ea typeface="Arial"/>
              <a:cs typeface="Arial"/>
              <a:sym typeface="Arial"/>
            </a:endParaRPr>
          </a:p>
        </p:txBody>
      </p:sp>
      <p:sp>
        <p:nvSpPr>
          <p:cNvPr id="504" name="Google Shape;504;p91"/>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(7) Selectively enforcing rules or requirements of park</a:t>
            </a:r>
            <a:endParaRPr sz="28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Ex: Larry Landlord only enforces park rule prohibiting dogs larger than 50 lbs against Sally Tenant</a:t>
            </a:r>
            <a:endParaRPr sz="2400" b="0" i="0" u="none" strike="noStrike" cap="none">
              <a:latin typeface="Arial"/>
              <a:ea typeface="Arial"/>
              <a:cs typeface="Arial"/>
              <a:sym typeface="Arial"/>
            </a:endParaRPr>
          </a:p>
        </p:txBody>
      </p:sp>
      <p:sp>
        <p:nvSpPr>
          <p:cNvPr id="505" name="Google Shape;505;p91"/>
          <p:cNvSpPr txBox="1"/>
          <p:nvPr/>
        </p:nvSpPr>
        <p:spPr>
          <a:xfrm>
            <a:off x="6934320" y="168120"/>
            <a:ext cx="4673520" cy="147492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9"/>
        <p:cNvGrpSpPr/>
        <p:nvPr/>
      </p:nvGrpSpPr>
      <p:grpSpPr>
        <a:xfrm>
          <a:off x="0" y="0"/>
          <a:ext cx="0" cy="0"/>
          <a:chOff x="0" y="0"/>
          <a:chExt cx="0" cy="0"/>
        </a:xfrm>
      </p:grpSpPr>
      <p:sp>
        <p:nvSpPr>
          <p:cNvPr id="510" name="Google Shape;510;p92"/>
          <p:cNvSpPr txBox="1"/>
          <p:nvPr/>
        </p:nvSpPr>
        <p:spPr>
          <a:xfrm>
            <a:off x="1583280" y="484920"/>
            <a:ext cx="4829760" cy="841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Retaliation Definition</a:t>
            </a:r>
            <a:endParaRPr sz="3200" b="0" i="0" u="none" strike="noStrike" cap="none">
              <a:latin typeface="Arial"/>
              <a:ea typeface="Arial"/>
              <a:cs typeface="Arial"/>
              <a:sym typeface="Arial"/>
            </a:endParaRPr>
          </a:p>
        </p:txBody>
      </p:sp>
      <p:sp>
        <p:nvSpPr>
          <p:cNvPr id="511" name="Google Shape;511;p92"/>
          <p:cNvSpPr txBox="1"/>
          <p:nvPr/>
        </p:nvSpPr>
        <p:spPr>
          <a:xfrm>
            <a:off x="6934680" y="1326240"/>
            <a:ext cx="4672800" cy="5378040"/>
          </a:xfrm>
          <a:prstGeom prst="rect">
            <a:avLst/>
          </a:prstGeom>
          <a:noFill/>
          <a:ln>
            <a:noFill/>
          </a:ln>
        </p:spPr>
        <p:txBody>
          <a:bodyPr spcFirstLastPara="1" wrap="square" lIns="91425" tIns="45700" rIns="91425" bIns="45700" anchor="t" anchorCtr="0">
            <a:noAutofit/>
          </a:bodyPr>
          <a:lstStyle/>
          <a:p>
            <a:pPr marL="407880" marR="0" lvl="0" indent="-352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(8) La administración realiza visitas selectivas, no uniformes o excesivas</a:t>
            </a:r>
            <a:endParaRPr sz="24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Por ejemplo: </a:t>
            </a:r>
            <a:r>
              <a:rPr lang="en-US" sz="2200" b="0" i="1" u="none" strike="noStrike" cap="none">
                <a:solidFill>
                  <a:srgbClr val="007096"/>
                </a:solidFill>
                <a:latin typeface="Montserrat"/>
                <a:ea typeface="Montserrat"/>
                <a:cs typeface="Montserrat"/>
                <a:sym typeface="Montserrat"/>
              </a:rPr>
              <a:t>El señor propietario Larry </a:t>
            </a:r>
            <a:r>
              <a:rPr lang="en-US" sz="2200" b="0" i="0" u="none" strike="noStrike" cap="none">
                <a:solidFill>
                  <a:srgbClr val="007096"/>
                </a:solidFill>
                <a:latin typeface="Montserrat"/>
                <a:ea typeface="Montserrat"/>
                <a:cs typeface="Montserrat"/>
                <a:sym typeface="Montserrat"/>
              </a:rPr>
              <a:t>realiza una visita no anunciada para revisar las alarmas de monóxido de carbono cada semana en la casa de Sally</a:t>
            </a:r>
            <a:endParaRPr sz="22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Excepción: No se aplica si así lo requiere la ley, o por el contrato de arrendamiento.</a:t>
            </a:r>
            <a:endParaRPr sz="2200" b="0" i="0" u="none" strike="noStrike" cap="none">
              <a:latin typeface="Arial"/>
              <a:ea typeface="Arial"/>
              <a:cs typeface="Arial"/>
              <a:sym typeface="Arial"/>
            </a:endParaRPr>
          </a:p>
        </p:txBody>
      </p:sp>
      <p:sp>
        <p:nvSpPr>
          <p:cNvPr id="512" name="Google Shape;512;p92"/>
          <p:cNvSpPr txBox="1"/>
          <p:nvPr/>
        </p:nvSpPr>
        <p:spPr>
          <a:xfrm>
            <a:off x="1583280" y="1326240"/>
            <a:ext cx="4829760" cy="537804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170"/>
              <a:buFont typeface="Arial"/>
              <a:buChar char="•"/>
            </a:pPr>
            <a:r>
              <a:rPr lang="en-US" sz="2600" b="0" i="0" u="none" strike="noStrike" cap="none">
                <a:solidFill>
                  <a:srgbClr val="003348"/>
                </a:solidFill>
                <a:latin typeface="Montserrat"/>
                <a:ea typeface="Montserrat"/>
                <a:cs typeface="Montserrat"/>
                <a:sym typeface="Montserrat"/>
              </a:rPr>
              <a:t>(8) Conducting management visits that are selective, nonuniform, or excessive</a:t>
            </a:r>
            <a:endParaRPr sz="26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170"/>
              <a:buFont typeface="Arial"/>
              <a:buChar char="•"/>
            </a:pPr>
            <a:r>
              <a:rPr lang="en-US" sz="2600" b="0" i="0" u="none" strike="noStrike" cap="none">
                <a:solidFill>
                  <a:srgbClr val="003348"/>
                </a:solidFill>
                <a:latin typeface="Montserrat"/>
                <a:ea typeface="Montserrat"/>
                <a:cs typeface="Montserrat"/>
                <a:sym typeface="Montserrat"/>
              </a:rPr>
              <a:t>Ex: Larry Landlord conducts an unannounced carbon monoxide alarm test every week in Sally Tenant’s home.</a:t>
            </a:r>
            <a:endParaRPr sz="26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170"/>
              <a:buFont typeface="Arial"/>
              <a:buChar char="•"/>
            </a:pPr>
            <a:r>
              <a:rPr lang="en-US" sz="2600" b="0" i="0" u="none" strike="noStrike" cap="none">
                <a:solidFill>
                  <a:srgbClr val="003348"/>
                </a:solidFill>
                <a:latin typeface="Montserrat"/>
                <a:ea typeface="Montserrat"/>
                <a:cs typeface="Montserrat"/>
                <a:sym typeface="Montserrat"/>
              </a:rPr>
              <a:t>Exception: not applied if visits are required by law or lease</a:t>
            </a:r>
            <a:endParaRPr sz="2600" b="0" i="0" u="none" strike="noStrike" cap="none">
              <a:latin typeface="Arial"/>
              <a:ea typeface="Arial"/>
              <a:cs typeface="Arial"/>
              <a:sym typeface="Arial"/>
            </a:endParaRPr>
          </a:p>
        </p:txBody>
      </p:sp>
      <p:sp>
        <p:nvSpPr>
          <p:cNvPr id="513" name="Google Shape;513;p92"/>
          <p:cNvSpPr txBox="1"/>
          <p:nvPr/>
        </p:nvSpPr>
        <p:spPr>
          <a:xfrm>
            <a:off x="6934320" y="484920"/>
            <a:ext cx="4673520" cy="84132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7"/>
        <p:cNvGrpSpPr/>
        <p:nvPr/>
      </p:nvGrpSpPr>
      <p:grpSpPr>
        <a:xfrm>
          <a:off x="0" y="0"/>
          <a:ext cx="0" cy="0"/>
          <a:chOff x="0" y="0"/>
          <a:chExt cx="0" cy="0"/>
        </a:xfrm>
      </p:grpSpPr>
      <p:sp>
        <p:nvSpPr>
          <p:cNvPr id="518" name="Google Shape;518;p93"/>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Retaliation Definition</a:t>
            </a:r>
            <a:endParaRPr sz="3200" b="0" i="0" u="none" strike="noStrike" cap="none">
              <a:latin typeface="Arial"/>
              <a:ea typeface="Arial"/>
              <a:cs typeface="Arial"/>
              <a:sym typeface="Arial"/>
            </a:endParaRPr>
          </a:p>
        </p:txBody>
      </p:sp>
      <p:sp>
        <p:nvSpPr>
          <p:cNvPr id="519" name="Google Shape;519;p93"/>
          <p:cNvSpPr txBox="1"/>
          <p:nvPr/>
        </p:nvSpPr>
        <p:spPr>
          <a:xfrm>
            <a:off x="6777720" y="1563840"/>
            <a:ext cx="4987800" cy="5125680"/>
          </a:xfrm>
          <a:prstGeom prst="rect">
            <a:avLst/>
          </a:prstGeom>
          <a:noFill/>
          <a:ln>
            <a:noFill/>
          </a:ln>
        </p:spPr>
        <p:txBody>
          <a:bodyPr spcFirstLastPara="1" wrap="square" lIns="91425" tIns="45700" rIns="91425" bIns="45700" anchor="t" anchorCtr="0">
            <a:noAutofit/>
          </a:bodyPr>
          <a:lstStyle/>
          <a:p>
            <a:pPr marL="407880" marR="0" lvl="0" indent="-352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(9) Alterar o negarse a renovar un contrato de alquiler existente </a:t>
            </a:r>
            <a:endParaRPr sz="24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Por ejemplo: </a:t>
            </a:r>
            <a:r>
              <a:rPr lang="en-US" sz="2200" b="0" i="1" u="none" strike="noStrike" cap="none">
                <a:solidFill>
                  <a:srgbClr val="007096"/>
                </a:solidFill>
                <a:latin typeface="Montserrat"/>
                <a:ea typeface="Montserrat"/>
                <a:cs typeface="Montserrat"/>
                <a:sym typeface="Montserrat"/>
              </a:rPr>
              <a:t>El señor propietario Larry </a:t>
            </a:r>
            <a:r>
              <a:rPr lang="en-US" sz="2200" b="0" i="0" u="none" strike="noStrike" cap="none">
                <a:solidFill>
                  <a:srgbClr val="007096"/>
                </a:solidFill>
                <a:latin typeface="Montserrat"/>
                <a:ea typeface="Montserrat"/>
                <a:cs typeface="Montserrat"/>
                <a:sym typeface="Montserrat"/>
              </a:rPr>
              <a:t>vende el predio al </a:t>
            </a:r>
            <a:r>
              <a:rPr lang="en-US" sz="2200" b="0" i="1" u="none" strike="noStrike" cap="none">
                <a:solidFill>
                  <a:srgbClr val="007096"/>
                </a:solidFill>
                <a:latin typeface="Montserrat"/>
                <a:ea typeface="Montserrat"/>
                <a:cs typeface="Montserrat"/>
                <a:sym typeface="Montserrat"/>
              </a:rPr>
              <a:t>señor comprador Walte</a:t>
            </a:r>
            <a:r>
              <a:rPr lang="en-US" sz="2200" b="0" i="0" u="none" strike="noStrike" cap="none">
                <a:solidFill>
                  <a:srgbClr val="007096"/>
                </a:solidFill>
                <a:latin typeface="Montserrat"/>
                <a:ea typeface="Montserrat"/>
                <a:cs typeface="Montserrat"/>
                <a:sym typeface="Montserrat"/>
              </a:rPr>
              <a:t>r, </a:t>
            </a:r>
            <a:r>
              <a:rPr lang="en-US" sz="2200" b="0" i="1" u="none" strike="noStrike" cap="none">
                <a:solidFill>
                  <a:srgbClr val="007096"/>
                </a:solidFill>
                <a:latin typeface="Montserrat"/>
                <a:ea typeface="Montserrat"/>
                <a:cs typeface="Montserrat"/>
                <a:sym typeface="Montserrat"/>
              </a:rPr>
              <a:t>Walter</a:t>
            </a:r>
            <a:r>
              <a:rPr lang="en-US" sz="2200" b="0" i="0" u="none" strike="noStrike" cap="none">
                <a:solidFill>
                  <a:srgbClr val="007096"/>
                </a:solidFill>
                <a:latin typeface="Montserrat"/>
                <a:ea typeface="Montserrat"/>
                <a:cs typeface="Montserrat"/>
                <a:sym typeface="Montserrat"/>
              </a:rPr>
              <a:t> altera el contrato de arrendamiento de 5 años de </a:t>
            </a:r>
            <a:r>
              <a:rPr lang="en-US" sz="2200" b="0" i="1" u="none" strike="noStrike" cap="none">
                <a:solidFill>
                  <a:srgbClr val="007096"/>
                </a:solidFill>
                <a:latin typeface="Montserrat"/>
                <a:ea typeface="Montserrat"/>
                <a:cs typeface="Montserrat"/>
                <a:sym typeface="Montserrat"/>
              </a:rPr>
              <a:t>Sally</a:t>
            </a:r>
            <a:r>
              <a:rPr lang="en-US" sz="2200" b="0" i="0" u="none" strike="noStrike" cap="none">
                <a:solidFill>
                  <a:srgbClr val="007096"/>
                </a:solidFill>
                <a:latin typeface="Montserrat"/>
                <a:ea typeface="Montserrat"/>
                <a:cs typeface="Montserrat"/>
                <a:sym typeface="Montserrat"/>
              </a:rPr>
              <a:t> para terminar después de 3 años después de que ella se quejó que </a:t>
            </a:r>
            <a:r>
              <a:rPr lang="en-US" sz="2200" b="0" i="1" u="none" strike="noStrike" cap="none">
                <a:solidFill>
                  <a:srgbClr val="007096"/>
                </a:solidFill>
                <a:latin typeface="Montserrat"/>
                <a:ea typeface="Montserrat"/>
                <a:cs typeface="Montserrat"/>
                <a:sym typeface="Montserrat"/>
              </a:rPr>
              <a:t>Walter</a:t>
            </a:r>
            <a:r>
              <a:rPr lang="en-US" sz="2200" b="0" i="0" u="none" strike="noStrike" cap="none">
                <a:solidFill>
                  <a:srgbClr val="007096"/>
                </a:solidFill>
                <a:latin typeface="Montserrat"/>
                <a:ea typeface="Montserrat"/>
                <a:cs typeface="Montserrat"/>
                <a:sym typeface="Montserrat"/>
              </a:rPr>
              <a:t> no estaba dándole mantenimiento adecuado las áreas comunes.</a:t>
            </a:r>
            <a:endParaRPr sz="2200" b="0" i="0" u="none" strike="noStrike" cap="none">
              <a:latin typeface="Arial"/>
              <a:ea typeface="Arial"/>
              <a:cs typeface="Arial"/>
              <a:sym typeface="Arial"/>
            </a:endParaRPr>
          </a:p>
        </p:txBody>
      </p:sp>
      <p:sp>
        <p:nvSpPr>
          <p:cNvPr id="520" name="Google Shape;520;p93"/>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(9) Altering or refusing to renew an existing rental agreement</a:t>
            </a:r>
            <a:endParaRPr sz="24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Ex: Larry Landlord sells park to Walter Buyer, Walter Buyer alters Sally’s 5 year lease agreement to terminate after 3 years after she complained Walter wasn’t properly  maintaining the common areas.</a:t>
            </a:r>
            <a:endParaRPr sz="2400" b="0" i="0" u="none" strike="noStrike" cap="none">
              <a:latin typeface="Arial"/>
              <a:ea typeface="Arial"/>
              <a:cs typeface="Arial"/>
              <a:sym typeface="Arial"/>
            </a:endParaRPr>
          </a:p>
        </p:txBody>
      </p:sp>
      <p:sp>
        <p:nvSpPr>
          <p:cNvPr id="521" name="Google Shape;521;p93"/>
          <p:cNvSpPr txBox="1"/>
          <p:nvPr/>
        </p:nvSpPr>
        <p:spPr>
          <a:xfrm>
            <a:off x="6777720" y="168120"/>
            <a:ext cx="4830120" cy="147492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5"/>
        <p:cNvGrpSpPr/>
        <p:nvPr/>
      </p:nvGrpSpPr>
      <p:grpSpPr>
        <a:xfrm>
          <a:off x="0" y="0"/>
          <a:ext cx="0" cy="0"/>
          <a:chOff x="0" y="0"/>
          <a:chExt cx="0" cy="0"/>
        </a:xfrm>
      </p:grpSpPr>
      <p:sp>
        <p:nvSpPr>
          <p:cNvPr id="526" name="Google Shape;526;p94"/>
          <p:cNvSpPr txBox="1"/>
          <p:nvPr/>
        </p:nvSpPr>
        <p:spPr>
          <a:xfrm>
            <a:off x="1583280" y="341280"/>
            <a:ext cx="437868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Retaliation Definition</a:t>
            </a:r>
            <a:endParaRPr sz="3200" b="0" i="0" u="none" strike="noStrike" cap="none">
              <a:latin typeface="Arial"/>
              <a:ea typeface="Arial"/>
              <a:cs typeface="Arial"/>
              <a:sym typeface="Arial"/>
            </a:endParaRPr>
          </a:p>
        </p:txBody>
      </p:sp>
      <p:sp>
        <p:nvSpPr>
          <p:cNvPr id="527" name="Google Shape;527;p94"/>
          <p:cNvSpPr txBox="1"/>
          <p:nvPr/>
        </p:nvSpPr>
        <p:spPr>
          <a:xfrm>
            <a:off x="6934320" y="1182600"/>
            <a:ext cx="4794480" cy="5378040"/>
          </a:xfrm>
          <a:prstGeom prst="rect">
            <a:avLst/>
          </a:prstGeom>
          <a:noFill/>
          <a:ln>
            <a:noFill/>
          </a:ln>
        </p:spPr>
        <p:txBody>
          <a:bodyPr spcFirstLastPara="1" wrap="square" lIns="91425" tIns="45700" rIns="91425" bIns="45700" anchor="t" anchorCtr="0">
            <a:noAutofit/>
          </a:bodyPr>
          <a:lstStyle/>
          <a:p>
            <a:pPr marL="512639" marR="0" lvl="0" indent="-45720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(10) Vigilar a un propietario de vivienda que presenta una queja oral o escrita sobre el predio de casas móviles a una agencia gubernamental</a:t>
            </a:r>
            <a:endParaRPr sz="2400" b="0" i="0" u="none" strike="noStrike" cap="none">
              <a:latin typeface="Arial"/>
              <a:ea typeface="Arial"/>
              <a:cs typeface="Arial"/>
              <a:sym typeface="Arial"/>
            </a:endParaRPr>
          </a:p>
          <a:p>
            <a:pPr marL="969840" marR="0" lvl="1" indent="-457200" algn="l" rtl="0">
              <a:lnSpc>
                <a:spcPct val="90000"/>
              </a:lnSpc>
              <a:spcBef>
                <a:spcPts val="1199"/>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Por ejemplo: </a:t>
            </a:r>
            <a:r>
              <a:rPr lang="en-US" sz="2000" b="0" i="1" u="none" strike="noStrike" cap="none">
                <a:solidFill>
                  <a:srgbClr val="007096"/>
                </a:solidFill>
                <a:latin typeface="Montserrat"/>
                <a:ea typeface="Montserrat"/>
                <a:cs typeface="Montserrat"/>
                <a:sym typeface="Montserrat"/>
              </a:rPr>
              <a:t>La inquilina Sally </a:t>
            </a:r>
            <a:r>
              <a:rPr lang="en-US" sz="2000" b="0" i="0" u="none" strike="noStrike" cap="none">
                <a:solidFill>
                  <a:srgbClr val="007096"/>
                </a:solidFill>
                <a:latin typeface="Montserrat"/>
                <a:ea typeface="Montserrat"/>
                <a:cs typeface="Montserrat"/>
                <a:sym typeface="Montserrat"/>
              </a:rPr>
              <a:t>presenta una queja de DREP contra </a:t>
            </a:r>
            <a:r>
              <a:rPr lang="en-US" sz="2000" b="0" i="1" u="none" strike="noStrike" cap="none">
                <a:solidFill>
                  <a:srgbClr val="007096"/>
                </a:solidFill>
                <a:latin typeface="Montserrat"/>
                <a:ea typeface="Montserrat"/>
                <a:cs typeface="Montserrat"/>
                <a:sym typeface="Montserrat"/>
              </a:rPr>
              <a:t>El señor propietario Larry</a:t>
            </a:r>
            <a:r>
              <a:rPr lang="en-US" sz="2000" b="0" i="0" u="none" strike="noStrike" cap="none">
                <a:solidFill>
                  <a:srgbClr val="007096"/>
                </a:solidFill>
                <a:latin typeface="Montserrat"/>
                <a:ea typeface="Montserrat"/>
                <a:cs typeface="Montserrat"/>
                <a:sym typeface="Montserrat"/>
              </a:rPr>
              <a:t>, Larry comienza a fotografiar la casa de </a:t>
            </a:r>
            <a:r>
              <a:rPr lang="en-US" sz="2000" b="0" i="1" u="none" strike="noStrike" cap="none">
                <a:solidFill>
                  <a:srgbClr val="007096"/>
                </a:solidFill>
                <a:latin typeface="Montserrat"/>
                <a:ea typeface="Montserrat"/>
                <a:cs typeface="Montserrat"/>
                <a:sym typeface="Montserrat"/>
              </a:rPr>
              <a:t>la inquilina Sally</a:t>
            </a:r>
            <a:r>
              <a:rPr lang="en-US" sz="2000" b="0" i="0" u="none" strike="noStrike" cap="none">
                <a:solidFill>
                  <a:srgbClr val="007096"/>
                </a:solidFill>
                <a:latin typeface="Montserrat"/>
                <a:ea typeface="Montserrat"/>
                <a:cs typeface="Montserrat"/>
                <a:sym typeface="Montserrat"/>
              </a:rPr>
              <a:t> todos los días.</a:t>
            </a:r>
            <a:endParaRPr sz="2000" b="0" i="0" u="none" strike="noStrike" cap="none">
              <a:latin typeface="Arial"/>
              <a:ea typeface="Arial"/>
              <a:cs typeface="Arial"/>
              <a:sym typeface="Arial"/>
            </a:endParaRPr>
          </a:p>
          <a:p>
            <a:pPr marL="512639" marR="0" lvl="0" indent="-457200" algn="l" rtl="0">
              <a:lnSpc>
                <a:spcPct val="90000"/>
              </a:lnSpc>
              <a:spcBef>
                <a:spcPts val="1199"/>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Excepción: No se aplica si así lo requiere la ley, el contrato de arrendamiento o las reglas del predio de casas móviles </a:t>
            </a:r>
            <a:endParaRPr sz="2000" b="0" i="0" u="none" strike="noStrike" cap="none">
              <a:latin typeface="Arial"/>
              <a:ea typeface="Arial"/>
              <a:cs typeface="Arial"/>
              <a:sym typeface="Arial"/>
            </a:endParaRPr>
          </a:p>
        </p:txBody>
      </p:sp>
      <p:sp>
        <p:nvSpPr>
          <p:cNvPr id="528" name="Google Shape;528;p94"/>
          <p:cNvSpPr txBox="1"/>
          <p:nvPr/>
        </p:nvSpPr>
        <p:spPr>
          <a:xfrm>
            <a:off x="1583280" y="1182600"/>
            <a:ext cx="4890960" cy="533412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(10) Surveilling a homeowner who submits an oral or written complaint about a MHP to gov agency</a:t>
            </a:r>
            <a:endParaRPr sz="2400" b="0" i="0" u="none" strike="noStrike" cap="none">
              <a:latin typeface="Arial"/>
              <a:ea typeface="Arial"/>
              <a:cs typeface="Arial"/>
              <a:sym typeface="Arial"/>
            </a:endParaRPr>
          </a:p>
          <a:p>
            <a:pPr marL="914400" marR="0" lvl="1" indent="-457200" algn="l" rtl="0">
              <a:lnSpc>
                <a:spcPct val="90000"/>
              </a:lnSpc>
              <a:spcBef>
                <a:spcPts val="1698"/>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Ex: Sally Tenant files a DREP complaint against Larry Landlord, Larry starts photographing Sally’s home every day.</a:t>
            </a:r>
            <a:endParaRPr sz="2400" b="0" i="0" u="none" strike="noStrike" cap="none">
              <a:latin typeface="Arial"/>
              <a:ea typeface="Arial"/>
              <a:cs typeface="Arial"/>
              <a:sym typeface="Arial"/>
            </a:endParaRPr>
          </a:p>
          <a:p>
            <a:pPr marL="457200" marR="0" lvl="0" indent="-457200" algn="l" rtl="0">
              <a:lnSpc>
                <a:spcPct val="90000"/>
              </a:lnSpc>
              <a:spcBef>
                <a:spcPts val="220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Exception: Not applied if required by law, lease, or park rule</a:t>
            </a:r>
            <a:endParaRPr sz="2400" b="0" i="0" u="none" strike="noStrike" cap="none">
              <a:latin typeface="Arial"/>
              <a:ea typeface="Arial"/>
              <a:cs typeface="Arial"/>
              <a:sym typeface="Arial"/>
            </a:endParaRPr>
          </a:p>
        </p:txBody>
      </p:sp>
      <p:sp>
        <p:nvSpPr>
          <p:cNvPr id="529" name="Google Shape;529;p94"/>
          <p:cNvSpPr txBox="1"/>
          <p:nvPr/>
        </p:nvSpPr>
        <p:spPr>
          <a:xfrm>
            <a:off x="6934320" y="341280"/>
            <a:ext cx="4673520" cy="8416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3"/>
        <p:cNvGrpSpPr/>
        <p:nvPr/>
      </p:nvGrpSpPr>
      <p:grpSpPr>
        <a:xfrm>
          <a:off x="0" y="0"/>
          <a:ext cx="0" cy="0"/>
          <a:chOff x="0" y="0"/>
          <a:chExt cx="0" cy="0"/>
        </a:xfrm>
      </p:grpSpPr>
      <p:sp>
        <p:nvSpPr>
          <p:cNvPr id="534" name="Google Shape;534;p95"/>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Retaliation Definitions1ß</a:t>
            </a:r>
            <a:endParaRPr sz="3200" b="0" i="0" u="none" strike="noStrike" cap="none">
              <a:latin typeface="Arial"/>
              <a:ea typeface="Arial"/>
              <a:cs typeface="Arial"/>
              <a:sym typeface="Arial"/>
            </a:endParaRPr>
          </a:p>
        </p:txBody>
      </p:sp>
      <p:sp>
        <p:nvSpPr>
          <p:cNvPr id="535" name="Google Shape;535;p95"/>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07880" marR="0" lvl="0" indent="-352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(11) Informar o dar a conocer información perjudicial sobre el propietario que presenta una queja a la agencia gubernamental.</a:t>
            </a:r>
            <a:endParaRPr sz="24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 </a:t>
            </a:r>
            <a:endParaRPr sz="2400" b="0" i="0" u="none" strike="noStrike" cap="none">
              <a:latin typeface="Arial"/>
              <a:ea typeface="Arial"/>
              <a:cs typeface="Arial"/>
              <a:sym typeface="Arial"/>
            </a:endParaRPr>
          </a:p>
          <a:p>
            <a:pPr marL="865080" marR="0" lvl="1" indent="-352440" algn="l" rtl="0">
              <a:lnSpc>
                <a:spcPct val="90000"/>
              </a:lnSpc>
              <a:spcBef>
                <a:spcPts val="0"/>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Por ejemplo: </a:t>
            </a:r>
            <a:r>
              <a:rPr lang="en-US" sz="2000" b="0" i="1" u="none" strike="noStrike" cap="none">
                <a:solidFill>
                  <a:srgbClr val="007096"/>
                </a:solidFill>
                <a:latin typeface="Montserrat"/>
                <a:ea typeface="Montserrat"/>
                <a:cs typeface="Montserrat"/>
                <a:sym typeface="Montserrat"/>
              </a:rPr>
              <a:t>El señor propietario Larry </a:t>
            </a:r>
            <a:r>
              <a:rPr lang="en-US" sz="2000" b="0" i="0" u="none" strike="noStrike" cap="none">
                <a:solidFill>
                  <a:srgbClr val="007096"/>
                </a:solidFill>
                <a:latin typeface="Montserrat"/>
                <a:ea typeface="Montserrat"/>
                <a:cs typeface="Montserrat"/>
                <a:sym typeface="Montserrat"/>
              </a:rPr>
              <a:t>informa a los agentes de ICE sobre el 	presenta una queja de DREP.</a:t>
            </a:r>
            <a:endParaRPr sz="2000" b="0" i="0" u="none" strike="noStrike" cap="none">
              <a:latin typeface="Arial"/>
              <a:ea typeface="Arial"/>
              <a:cs typeface="Arial"/>
              <a:sym typeface="Arial"/>
            </a:endParaRPr>
          </a:p>
        </p:txBody>
      </p:sp>
      <p:sp>
        <p:nvSpPr>
          <p:cNvPr id="536" name="Google Shape;536;p95"/>
          <p:cNvSpPr txBox="1"/>
          <p:nvPr/>
        </p:nvSpPr>
        <p:spPr>
          <a:xfrm>
            <a:off x="1583280" y="1578600"/>
            <a:ext cx="5194440" cy="512568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(11) Reporting or publicizing damaging information about a homeowner who submits complaint to gov agency.</a:t>
            </a:r>
            <a:endParaRPr sz="28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Ex: Larry Landlord informs ICE agents about Sally Tenant’s undocumented status after she files a DREP complaint.</a:t>
            </a:r>
            <a:endParaRPr sz="2400" b="0" i="0" u="none" strike="noStrike" cap="none">
              <a:latin typeface="Arial"/>
              <a:ea typeface="Arial"/>
              <a:cs typeface="Arial"/>
              <a:sym typeface="Arial"/>
            </a:endParaRPr>
          </a:p>
        </p:txBody>
      </p:sp>
      <p:sp>
        <p:nvSpPr>
          <p:cNvPr id="537" name="Google Shape;537;p95"/>
          <p:cNvSpPr txBox="1"/>
          <p:nvPr/>
        </p:nvSpPr>
        <p:spPr>
          <a:xfrm>
            <a:off x="6934320" y="168120"/>
            <a:ext cx="4673520" cy="147492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Definición de represalia</a:t>
            </a:r>
            <a:endParaRPr sz="3200" b="0" i="0" u="none" strike="noStrike" cap="none">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1"/>
        <p:cNvGrpSpPr/>
        <p:nvPr/>
      </p:nvGrpSpPr>
      <p:grpSpPr>
        <a:xfrm>
          <a:off x="0" y="0"/>
          <a:ext cx="0" cy="0"/>
          <a:chOff x="0" y="0"/>
          <a:chExt cx="0" cy="0"/>
        </a:xfrm>
      </p:grpSpPr>
      <p:sp>
        <p:nvSpPr>
          <p:cNvPr id="542" name="Google Shape;542;p96"/>
          <p:cNvSpPr txBox="1"/>
          <p:nvPr/>
        </p:nvSpPr>
        <p:spPr>
          <a:xfrm>
            <a:off x="1583280" y="168120"/>
            <a:ext cx="4673520" cy="778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RECAP</a:t>
            </a:r>
            <a:endParaRPr sz="3200" b="0" i="0" u="none" strike="noStrike" cap="none">
              <a:latin typeface="Arial"/>
              <a:ea typeface="Arial"/>
              <a:cs typeface="Arial"/>
              <a:sym typeface="Arial"/>
            </a:endParaRPr>
          </a:p>
        </p:txBody>
      </p:sp>
      <p:sp>
        <p:nvSpPr>
          <p:cNvPr id="543" name="Google Shape;543;p96"/>
          <p:cNvSpPr txBox="1"/>
          <p:nvPr/>
        </p:nvSpPr>
        <p:spPr>
          <a:xfrm>
            <a:off x="6705720" y="946800"/>
            <a:ext cx="5279040" cy="5757840"/>
          </a:xfrm>
          <a:prstGeom prst="rect">
            <a:avLst/>
          </a:prstGeom>
          <a:noFill/>
          <a:ln>
            <a:noFill/>
          </a:ln>
        </p:spPr>
        <p:txBody>
          <a:bodyPr spcFirstLastPara="1" wrap="square" lIns="91425" tIns="45700" rIns="91425" bIns="45700" anchor="t" anchorCtr="0">
            <a:noAutofit/>
          </a:bodyPr>
          <a:lstStyle/>
          <a:p>
            <a:pPr marL="55440" marR="0" lvl="0" indent="0" algn="l" rtl="0">
              <a:lnSpc>
                <a:spcPct val="100000"/>
              </a:lnSpc>
              <a:spcBef>
                <a:spcPts val="0"/>
              </a:spcBef>
              <a:spcAft>
                <a:spcPts val="0"/>
              </a:spcAft>
              <a:buNone/>
            </a:pPr>
            <a:r>
              <a:rPr lang="en-US" sz="2200" b="0" i="0" u="none" strike="noStrike" cap="none">
                <a:solidFill>
                  <a:srgbClr val="007096"/>
                </a:solidFill>
                <a:latin typeface="Montserrat"/>
                <a:ea typeface="Montserrat"/>
                <a:cs typeface="Montserrat"/>
                <a:sym typeface="Montserrat"/>
              </a:rPr>
              <a:t>Terminología: 11 términos definidos:</a:t>
            </a:r>
            <a:endParaRPr sz="2200" b="0" i="0" u="none" strike="noStrike" cap="none">
              <a:latin typeface="Arial"/>
              <a:ea typeface="Arial"/>
              <a:cs typeface="Arial"/>
              <a:sym typeface="Arial"/>
            </a:endParaRPr>
          </a:p>
          <a:p>
            <a:pPr marL="512639" marR="0" lvl="0" indent="-457200" algn="l" rtl="0">
              <a:lnSpc>
                <a:spcPct val="100000"/>
              </a:lnSpc>
              <a:spcBef>
                <a:spcPts val="1199"/>
              </a:spcBef>
              <a:spcAft>
                <a:spcPts val="0"/>
              </a:spcAft>
              <a:buClr>
                <a:srgbClr val="003348"/>
              </a:buClr>
              <a:buSzPts val="810"/>
              <a:buFont typeface="Noto Sans Symbols"/>
              <a:buAutoNum type="arabicPeriod"/>
            </a:pPr>
            <a:r>
              <a:rPr lang="en-US" sz="1800" b="0" i="0" u="none" strike="noStrike" cap="none">
                <a:solidFill>
                  <a:srgbClr val="007096"/>
                </a:solidFill>
                <a:latin typeface="Montserrat"/>
                <a:ea typeface="Montserrat"/>
                <a:cs typeface="Montserrat"/>
                <a:sym typeface="Montserrat"/>
              </a:rPr>
              <a:t>Alquiler/servicios </a:t>
            </a:r>
            <a:endParaRPr sz="1800" b="0" i="0" u="none" strike="noStrike" cap="none">
              <a:latin typeface="Arial"/>
              <a:ea typeface="Arial"/>
              <a:cs typeface="Arial"/>
              <a:sym typeface="Arial"/>
            </a:endParaRPr>
          </a:p>
          <a:p>
            <a:pPr marL="512639" marR="0" lvl="0" indent="-457200" algn="l" rtl="0">
              <a:lnSpc>
                <a:spcPct val="100000"/>
              </a:lnSpc>
              <a:spcBef>
                <a:spcPts val="601"/>
              </a:spcBef>
              <a:spcAft>
                <a:spcPts val="0"/>
              </a:spcAft>
              <a:buClr>
                <a:srgbClr val="003348"/>
              </a:buClr>
              <a:buSzPts val="810"/>
              <a:buFont typeface="Noto Sans Symbols"/>
              <a:buAutoNum type="arabicPeriod"/>
            </a:pPr>
            <a:r>
              <a:rPr lang="en-US" sz="1800" b="0" i="0" u="none" strike="noStrike" cap="none">
                <a:solidFill>
                  <a:srgbClr val="007096"/>
                </a:solidFill>
                <a:latin typeface="Montserrat"/>
                <a:ea typeface="Montserrat"/>
                <a:cs typeface="Montserrat"/>
                <a:sym typeface="Montserrat"/>
              </a:rPr>
              <a:t>Tarifas obligatorias </a:t>
            </a:r>
            <a:endParaRPr sz="1800" b="0" i="0" u="none" strike="noStrike" cap="none">
              <a:latin typeface="Arial"/>
              <a:ea typeface="Arial"/>
              <a:cs typeface="Arial"/>
              <a:sym typeface="Arial"/>
            </a:endParaRPr>
          </a:p>
          <a:p>
            <a:pPr marL="512639" marR="0" lvl="0" indent="-457200" algn="l" rtl="0">
              <a:lnSpc>
                <a:spcPct val="100000"/>
              </a:lnSpc>
              <a:spcBef>
                <a:spcPts val="601"/>
              </a:spcBef>
              <a:spcAft>
                <a:spcPts val="0"/>
              </a:spcAft>
              <a:buClr>
                <a:srgbClr val="003348"/>
              </a:buClr>
              <a:buSzPts val="810"/>
              <a:buFont typeface="Noto Sans Symbols"/>
              <a:buAutoNum type="arabicPeriod"/>
            </a:pPr>
            <a:r>
              <a:rPr lang="en-US" sz="1800" b="0" i="0" u="none" strike="noStrike" cap="none">
                <a:solidFill>
                  <a:srgbClr val="007096"/>
                </a:solidFill>
                <a:latin typeface="Montserrat"/>
                <a:ea typeface="Montserrat"/>
                <a:cs typeface="Montserrat"/>
                <a:sym typeface="Montserrat"/>
              </a:rPr>
              <a:t>Tickets no permitidos por la Ley</a:t>
            </a:r>
            <a:endParaRPr sz="1800" b="0" i="0" u="none" strike="noStrike" cap="none">
              <a:latin typeface="Arial"/>
              <a:ea typeface="Arial"/>
              <a:cs typeface="Arial"/>
              <a:sym typeface="Arial"/>
            </a:endParaRPr>
          </a:p>
          <a:p>
            <a:pPr marL="512639" marR="0" lvl="0" indent="-457200" algn="l" rtl="0">
              <a:lnSpc>
                <a:spcPct val="100000"/>
              </a:lnSpc>
              <a:spcBef>
                <a:spcPts val="601"/>
              </a:spcBef>
              <a:spcAft>
                <a:spcPts val="0"/>
              </a:spcAft>
              <a:buClr>
                <a:srgbClr val="003348"/>
              </a:buClr>
              <a:buSzPts val="810"/>
              <a:buFont typeface="Noto Sans Symbols"/>
              <a:buAutoNum type="arabicPeriod"/>
            </a:pPr>
            <a:r>
              <a:rPr lang="en-US" sz="1800" b="0" i="0" u="none" strike="noStrike" cap="none">
                <a:solidFill>
                  <a:srgbClr val="007096"/>
                </a:solidFill>
                <a:latin typeface="Montserrat"/>
                <a:ea typeface="Montserrat"/>
                <a:cs typeface="Montserrat"/>
                <a:sym typeface="Montserrat"/>
              </a:rPr>
              <a:t>Amenazas de desalojo sin base </a:t>
            </a:r>
            <a:endParaRPr sz="1800" b="0" i="0" u="none" strike="noStrike" cap="none">
              <a:latin typeface="Arial"/>
              <a:ea typeface="Arial"/>
              <a:cs typeface="Arial"/>
              <a:sym typeface="Arial"/>
            </a:endParaRPr>
          </a:p>
          <a:p>
            <a:pPr marL="512639" marR="0" lvl="0" indent="-457200" algn="l" rtl="0">
              <a:lnSpc>
                <a:spcPct val="100000"/>
              </a:lnSpc>
              <a:spcBef>
                <a:spcPts val="601"/>
              </a:spcBef>
              <a:spcAft>
                <a:spcPts val="0"/>
              </a:spcAft>
              <a:buClr>
                <a:srgbClr val="003348"/>
              </a:buClr>
              <a:buSzPts val="810"/>
              <a:buFont typeface="Noto Sans Symbols"/>
              <a:buAutoNum type="arabicPeriod"/>
            </a:pPr>
            <a:r>
              <a:rPr lang="en-US" sz="1800" b="0" i="0" u="none" strike="noStrike" cap="none">
                <a:solidFill>
                  <a:srgbClr val="007096"/>
                </a:solidFill>
                <a:latin typeface="Montserrat"/>
                <a:ea typeface="Montserrat"/>
                <a:cs typeface="Montserrat"/>
                <a:sym typeface="Montserrat"/>
              </a:rPr>
              <a:t>Cargos y tarifas selectivas/excesivas </a:t>
            </a:r>
            <a:endParaRPr sz="1800" b="0" i="0" u="none" strike="noStrike" cap="none">
              <a:latin typeface="Arial"/>
              <a:ea typeface="Arial"/>
              <a:cs typeface="Arial"/>
              <a:sym typeface="Arial"/>
            </a:endParaRPr>
          </a:p>
          <a:p>
            <a:pPr marL="512639" marR="0" lvl="0" indent="-457200" algn="l" rtl="0">
              <a:lnSpc>
                <a:spcPct val="100000"/>
              </a:lnSpc>
              <a:spcBef>
                <a:spcPts val="601"/>
              </a:spcBef>
              <a:spcAft>
                <a:spcPts val="0"/>
              </a:spcAft>
              <a:buClr>
                <a:srgbClr val="003348"/>
              </a:buClr>
              <a:buSzPts val="810"/>
              <a:buFont typeface="Noto Sans Symbols"/>
              <a:buAutoNum type="arabicPeriod"/>
            </a:pPr>
            <a:r>
              <a:rPr lang="en-US" sz="1800" b="0" i="0" u="none" strike="noStrike" cap="none">
                <a:solidFill>
                  <a:srgbClr val="007096"/>
                </a:solidFill>
                <a:latin typeface="Montserrat"/>
                <a:ea typeface="Montserrat"/>
                <a:cs typeface="Montserrat"/>
                <a:sym typeface="Montserrat"/>
              </a:rPr>
              <a:t>Imponer reglas no-razonables  </a:t>
            </a:r>
            <a:endParaRPr sz="1800" b="0" i="0" u="none" strike="noStrike" cap="none">
              <a:latin typeface="Arial"/>
              <a:ea typeface="Arial"/>
              <a:cs typeface="Arial"/>
              <a:sym typeface="Arial"/>
            </a:endParaRPr>
          </a:p>
          <a:p>
            <a:pPr marL="512639" marR="0" lvl="0" indent="-457200" algn="l" rtl="0">
              <a:lnSpc>
                <a:spcPct val="100000"/>
              </a:lnSpc>
              <a:spcBef>
                <a:spcPts val="601"/>
              </a:spcBef>
              <a:spcAft>
                <a:spcPts val="0"/>
              </a:spcAft>
              <a:buClr>
                <a:srgbClr val="003348"/>
              </a:buClr>
              <a:buSzPts val="810"/>
              <a:buFont typeface="Noto Sans Symbols"/>
              <a:buAutoNum type="arabicPeriod"/>
            </a:pPr>
            <a:r>
              <a:rPr lang="en-US" sz="1800" b="0" i="0" u="none" strike="noStrike" cap="none">
                <a:solidFill>
                  <a:srgbClr val="007096"/>
                </a:solidFill>
                <a:latin typeface="Montserrat"/>
                <a:ea typeface="Montserrat"/>
                <a:cs typeface="Montserrat"/>
                <a:sym typeface="Montserrat"/>
              </a:rPr>
              <a:t>Aplicación selectiva de las reglas </a:t>
            </a:r>
            <a:endParaRPr sz="1800" b="0" i="0" u="none" strike="noStrike" cap="none">
              <a:latin typeface="Arial"/>
              <a:ea typeface="Arial"/>
              <a:cs typeface="Arial"/>
              <a:sym typeface="Arial"/>
            </a:endParaRPr>
          </a:p>
          <a:p>
            <a:pPr marL="512639" marR="0" lvl="0" indent="-457200" algn="l" rtl="0">
              <a:lnSpc>
                <a:spcPct val="100000"/>
              </a:lnSpc>
              <a:spcBef>
                <a:spcPts val="601"/>
              </a:spcBef>
              <a:spcAft>
                <a:spcPts val="0"/>
              </a:spcAft>
              <a:buClr>
                <a:srgbClr val="003348"/>
              </a:buClr>
              <a:buSzPts val="810"/>
              <a:buFont typeface="Noto Sans Symbols"/>
              <a:buAutoNum type="arabicPeriod"/>
            </a:pPr>
            <a:r>
              <a:rPr lang="en-US" sz="1800" b="0" i="0" u="none" strike="noStrike" cap="none">
                <a:solidFill>
                  <a:srgbClr val="007096"/>
                </a:solidFill>
                <a:latin typeface="Montserrat"/>
                <a:ea typeface="Montserrat"/>
                <a:cs typeface="Montserrat"/>
                <a:sym typeface="Montserrat"/>
              </a:rPr>
              <a:t>Realizar visitas excesivas (sin motivo)</a:t>
            </a:r>
            <a:endParaRPr sz="1800" b="0" i="0" u="none" strike="noStrike" cap="none">
              <a:latin typeface="Arial"/>
              <a:ea typeface="Arial"/>
              <a:cs typeface="Arial"/>
              <a:sym typeface="Arial"/>
            </a:endParaRPr>
          </a:p>
          <a:p>
            <a:pPr marL="512639" marR="0" lvl="0" indent="-457200" algn="l" rtl="0">
              <a:lnSpc>
                <a:spcPct val="100000"/>
              </a:lnSpc>
              <a:spcBef>
                <a:spcPts val="601"/>
              </a:spcBef>
              <a:spcAft>
                <a:spcPts val="0"/>
              </a:spcAft>
              <a:buClr>
                <a:srgbClr val="003348"/>
              </a:buClr>
              <a:buSzPts val="810"/>
              <a:buFont typeface="Noto Sans Symbols"/>
              <a:buAutoNum type="arabicPeriod"/>
            </a:pPr>
            <a:r>
              <a:rPr lang="en-US" sz="1800" b="0" i="0" u="none" strike="noStrike" cap="none">
                <a:solidFill>
                  <a:srgbClr val="007096"/>
                </a:solidFill>
                <a:latin typeface="Montserrat"/>
                <a:ea typeface="Montserrat"/>
                <a:cs typeface="Montserrat"/>
                <a:sym typeface="Montserrat"/>
              </a:rPr>
              <a:t>Alterar/negarse a renovar el contrato de alquiler </a:t>
            </a:r>
            <a:endParaRPr sz="1800" b="0" i="0" u="none" strike="noStrike" cap="none">
              <a:latin typeface="Arial"/>
              <a:ea typeface="Arial"/>
              <a:cs typeface="Arial"/>
              <a:sym typeface="Arial"/>
            </a:endParaRPr>
          </a:p>
          <a:p>
            <a:pPr marL="512639" marR="0" lvl="0" indent="-457200" algn="l" rtl="0">
              <a:lnSpc>
                <a:spcPct val="100000"/>
              </a:lnSpc>
              <a:spcBef>
                <a:spcPts val="601"/>
              </a:spcBef>
              <a:spcAft>
                <a:spcPts val="0"/>
              </a:spcAft>
              <a:buClr>
                <a:srgbClr val="003348"/>
              </a:buClr>
              <a:buSzPts val="810"/>
              <a:buFont typeface="Noto Sans Symbols"/>
              <a:buAutoNum type="arabicPeriod"/>
            </a:pPr>
            <a:r>
              <a:rPr lang="en-US" sz="1800" b="0" i="0" u="none" strike="noStrike" cap="none">
                <a:solidFill>
                  <a:srgbClr val="007096"/>
                </a:solidFill>
                <a:latin typeface="Montserrat"/>
                <a:ea typeface="Montserrat"/>
                <a:cs typeface="Montserrat"/>
                <a:sym typeface="Montserrat"/>
              </a:rPr>
              <a:t>Vigilar al inquilino después de que el/ella presentó una queja </a:t>
            </a:r>
            <a:endParaRPr sz="1800" b="0" i="0" u="none" strike="noStrike" cap="none">
              <a:latin typeface="Arial"/>
              <a:ea typeface="Arial"/>
              <a:cs typeface="Arial"/>
              <a:sym typeface="Arial"/>
            </a:endParaRPr>
          </a:p>
          <a:p>
            <a:pPr marL="512639" marR="0" lvl="0" indent="-457200" algn="l" rtl="0">
              <a:lnSpc>
                <a:spcPct val="100000"/>
              </a:lnSpc>
              <a:spcBef>
                <a:spcPts val="601"/>
              </a:spcBef>
              <a:spcAft>
                <a:spcPts val="0"/>
              </a:spcAft>
              <a:buClr>
                <a:srgbClr val="003348"/>
              </a:buClr>
              <a:buSzPts val="810"/>
              <a:buFont typeface="Noto Sans Symbols"/>
              <a:buAutoNum type="arabicPeriod"/>
            </a:pPr>
            <a:r>
              <a:rPr lang="en-US" sz="1800" b="0" i="0" u="none" strike="noStrike" cap="none">
                <a:solidFill>
                  <a:srgbClr val="007096"/>
                </a:solidFill>
                <a:latin typeface="Montserrat"/>
                <a:ea typeface="Montserrat"/>
                <a:cs typeface="Montserrat"/>
                <a:sym typeface="Montserrat"/>
              </a:rPr>
              <a:t>Mandar información perjudicial sobre el propietario después de presentar una queja</a:t>
            </a:r>
            <a:endParaRPr sz="1800" b="0" i="0" u="none" strike="noStrike" cap="none">
              <a:latin typeface="Arial"/>
              <a:ea typeface="Arial"/>
              <a:cs typeface="Arial"/>
              <a:sym typeface="Arial"/>
            </a:endParaRPr>
          </a:p>
        </p:txBody>
      </p:sp>
      <p:sp>
        <p:nvSpPr>
          <p:cNvPr id="544" name="Google Shape;544;p96"/>
          <p:cNvSpPr txBox="1"/>
          <p:nvPr/>
        </p:nvSpPr>
        <p:spPr>
          <a:xfrm>
            <a:off x="1341360" y="946800"/>
            <a:ext cx="4986720" cy="57430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600" b="0" i="0" u="none" strike="noStrike" cap="none">
                <a:solidFill>
                  <a:srgbClr val="003348"/>
                </a:solidFill>
                <a:latin typeface="Montserrat"/>
                <a:ea typeface="Montserrat"/>
                <a:cs typeface="Montserrat"/>
                <a:sym typeface="Montserrat"/>
              </a:rPr>
              <a:t>11 Different Definitions!</a:t>
            </a:r>
            <a:endParaRPr sz="26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00"/>
              <a:buFont typeface="Noto Sans Symbols"/>
              <a:buAutoNum type="arabicPeriod"/>
            </a:pPr>
            <a:r>
              <a:rPr lang="en-US" sz="2000" b="0" i="0" u="none" strike="noStrike" cap="none">
                <a:solidFill>
                  <a:srgbClr val="003348"/>
                </a:solidFill>
                <a:latin typeface="Montserrat"/>
                <a:ea typeface="Montserrat"/>
                <a:cs typeface="Montserrat"/>
                <a:sym typeface="Montserrat"/>
              </a:rPr>
              <a:t>Rent/services</a:t>
            </a:r>
            <a:endParaRPr sz="20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00"/>
              <a:buFont typeface="Noto Sans Symbols"/>
              <a:buAutoNum type="arabicPeriod"/>
            </a:pPr>
            <a:r>
              <a:rPr lang="en-US" sz="2000" b="0" i="0" u="none" strike="noStrike" cap="none">
                <a:solidFill>
                  <a:srgbClr val="003348"/>
                </a:solidFill>
                <a:latin typeface="Montserrat"/>
                <a:ea typeface="Montserrat"/>
                <a:cs typeface="Montserrat"/>
                <a:sym typeface="Montserrat"/>
              </a:rPr>
              <a:t>Mandatory fees</a:t>
            </a:r>
            <a:endParaRPr sz="20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00"/>
              <a:buFont typeface="Noto Sans Symbols"/>
              <a:buAutoNum type="arabicPeriod"/>
            </a:pPr>
            <a:r>
              <a:rPr lang="en-US" sz="2000" b="0" i="0" u="none" strike="noStrike" cap="none">
                <a:solidFill>
                  <a:srgbClr val="003348"/>
                </a:solidFill>
                <a:latin typeface="Montserrat"/>
                <a:ea typeface="Montserrat"/>
                <a:cs typeface="Montserrat"/>
                <a:sym typeface="Montserrat"/>
              </a:rPr>
              <a:t>Unlawful citations</a:t>
            </a:r>
            <a:endParaRPr sz="20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00"/>
              <a:buFont typeface="Noto Sans Symbols"/>
              <a:buAutoNum type="arabicPeriod"/>
            </a:pPr>
            <a:r>
              <a:rPr lang="en-US" sz="2000" b="0" i="0" u="none" strike="noStrike" cap="none">
                <a:solidFill>
                  <a:srgbClr val="003348"/>
                </a:solidFill>
                <a:latin typeface="Montserrat"/>
                <a:ea typeface="Montserrat"/>
                <a:cs typeface="Montserrat"/>
                <a:sym typeface="Montserrat"/>
              </a:rPr>
              <a:t>Unreasonable eviction threats</a:t>
            </a:r>
            <a:endParaRPr sz="20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00"/>
              <a:buFont typeface="Noto Sans Symbols"/>
              <a:buAutoNum type="arabicPeriod"/>
            </a:pPr>
            <a:r>
              <a:rPr lang="en-US" sz="2000" b="0" i="0" u="none" strike="noStrike" cap="none">
                <a:solidFill>
                  <a:srgbClr val="003348"/>
                </a:solidFill>
                <a:latin typeface="Montserrat"/>
                <a:ea typeface="Montserrat"/>
                <a:cs typeface="Montserrat"/>
                <a:sym typeface="Montserrat"/>
              </a:rPr>
              <a:t>Selective/excessive billing</a:t>
            </a:r>
            <a:endParaRPr sz="20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00"/>
              <a:buFont typeface="Noto Sans Symbols"/>
              <a:buAutoNum type="arabicPeriod"/>
            </a:pPr>
            <a:r>
              <a:rPr lang="en-US" sz="2000" b="0" i="0" u="none" strike="noStrike" cap="none">
                <a:solidFill>
                  <a:srgbClr val="003348"/>
                </a:solidFill>
                <a:latin typeface="Montserrat"/>
                <a:ea typeface="Montserrat"/>
                <a:cs typeface="Montserrat"/>
                <a:sym typeface="Montserrat"/>
              </a:rPr>
              <a:t>Creating unreasonable rules</a:t>
            </a:r>
            <a:endParaRPr sz="20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00"/>
              <a:buFont typeface="Noto Sans Symbols"/>
              <a:buAutoNum type="arabicPeriod"/>
            </a:pPr>
            <a:r>
              <a:rPr lang="en-US" sz="2000" b="0" i="0" u="none" strike="noStrike" cap="none">
                <a:solidFill>
                  <a:srgbClr val="003348"/>
                </a:solidFill>
                <a:latin typeface="Montserrat"/>
                <a:ea typeface="Montserrat"/>
                <a:cs typeface="Montserrat"/>
                <a:sym typeface="Montserrat"/>
              </a:rPr>
              <a:t>Selectively enforcing rules</a:t>
            </a:r>
            <a:endParaRPr sz="20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00"/>
              <a:buFont typeface="Noto Sans Symbols"/>
              <a:buAutoNum type="arabicPeriod"/>
            </a:pPr>
            <a:r>
              <a:rPr lang="en-US" sz="2000" b="0" i="0" u="none" strike="noStrike" cap="none">
                <a:solidFill>
                  <a:srgbClr val="003348"/>
                </a:solidFill>
                <a:latin typeface="Montserrat"/>
                <a:ea typeface="Montserrat"/>
                <a:cs typeface="Montserrat"/>
                <a:sym typeface="Montserrat"/>
              </a:rPr>
              <a:t>Conducting unreasonable visits</a:t>
            </a:r>
            <a:endParaRPr sz="20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00"/>
              <a:buFont typeface="Noto Sans Symbols"/>
              <a:buAutoNum type="arabicPeriod"/>
            </a:pPr>
            <a:r>
              <a:rPr lang="en-US" sz="2000" b="0" i="0" u="none" strike="noStrike" cap="none">
                <a:solidFill>
                  <a:srgbClr val="003348"/>
                </a:solidFill>
                <a:latin typeface="Montserrat"/>
                <a:ea typeface="Montserrat"/>
                <a:cs typeface="Montserrat"/>
                <a:sym typeface="Montserrat"/>
              </a:rPr>
              <a:t>Altering/refusing to renew rental agreement</a:t>
            </a:r>
            <a:endParaRPr sz="20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00"/>
              <a:buFont typeface="Noto Sans Symbols"/>
              <a:buAutoNum type="arabicPeriod"/>
            </a:pPr>
            <a:r>
              <a:rPr lang="en-US" sz="2000" b="0" i="0" u="none" strike="noStrike" cap="none">
                <a:solidFill>
                  <a:srgbClr val="003348"/>
                </a:solidFill>
                <a:latin typeface="Montserrat"/>
                <a:ea typeface="Montserrat"/>
                <a:cs typeface="Montserrat"/>
                <a:sym typeface="Montserrat"/>
              </a:rPr>
              <a:t>Surveilling home after complaint</a:t>
            </a:r>
            <a:endParaRPr sz="20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900"/>
              <a:buFont typeface="Noto Sans Symbols"/>
              <a:buAutoNum type="arabicPeriod"/>
            </a:pPr>
            <a:r>
              <a:rPr lang="en-US" sz="2000" b="0" i="0" u="none" strike="noStrike" cap="none">
                <a:solidFill>
                  <a:srgbClr val="003348"/>
                </a:solidFill>
                <a:latin typeface="Montserrat"/>
                <a:ea typeface="Montserrat"/>
                <a:cs typeface="Montserrat"/>
                <a:sym typeface="Montserrat"/>
              </a:rPr>
              <a:t>Reporting damaging info about HO after complaint</a:t>
            </a:r>
            <a:endParaRPr sz="20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545" name="Google Shape;545;p96"/>
          <p:cNvSpPr txBox="1"/>
          <p:nvPr/>
        </p:nvSpPr>
        <p:spPr>
          <a:xfrm>
            <a:off x="6621120" y="168120"/>
            <a:ext cx="4986720" cy="88020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Resumen del tema</a:t>
            </a:r>
            <a:endParaRPr sz="3200" b="0" i="0" u="none" strike="noStrike" cap="none">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9"/>
        <p:cNvGrpSpPr/>
        <p:nvPr/>
      </p:nvGrpSpPr>
      <p:grpSpPr>
        <a:xfrm>
          <a:off x="0" y="0"/>
          <a:ext cx="0" cy="0"/>
          <a:chOff x="0" y="0"/>
          <a:chExt cx="0" cy="0"/>
        </a:xfrm>
      </p:grpSpPr>
      <p:sp>
        <p:nvSpPr>
          <p:cNvPr id="550" name="Google Shape;550;p97"/>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Prohibition on Retaliation</a:t>
            </a:r>
            <a:endParaRPr sz="3200" b="0" i="0" u="none" strike="noStrike" cap="none">
              <a:latin typeface="Arial"/>
              <a:ea typeface="Arial"/>
              <a:cs typeface="Arial"/>
              <a:sym typeface="Arial"/>
            </a:endParaRPr>
          </a:p>
        </p:txBody>
      </p:sp>
      <p:sp>
        <p:nvSpPr>
          <p:cNvPr id="551" name="Google Shape;551;p97"/>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07880" marR="0" lvl="0" indent="-352440" algn="l" rtl="0">
              <a:lnSpc>
                <a:spcPct val="10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Prohibición MHPA</a:t>
            </a:r>
            <a:endParaRPr sz="2200" b="0" i="0" u="none" strike="noStrike" cap="none">
              <a:latin typeface="Arial"/>
              <a:ea typeface="Arial"/>
              <a:cs typeface="Arial"/>
              <a:sym typeface="Arial"/>
            </a:endParaRPr>
          </a:p>
          <a:p>
            <a:pPr marL="407880" marR="0" lvl="0" indent="-352440" algn="l" rtl="0">
              <a:lnSpc>
                <a:spcPct val="100000"/>
              </a:lnSpc>
              <a:spcBef>
                <a:spcPts val="1199"/>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La gerencia/administración  no tomarán represalias contra el propietario de una casa</a:t>
            </a:r>
            <a:endParaRPr sz="2200" b="0" i="0" u="none" strike="noStrike" cap="none">
              <a:latin typeface="Arial"/>
              <a:ea typeface="Arial"/>
              <a:cs typeface="Arial"/>
              <a:sym typeface="Arial"/>
            </a:endParaRPr>
          </a:p>
          <a:p>
            <a:pPr marL="865080" marR="0" lvl="1" indent="-352440" algn="l" rtl="0">
              <a:lnSpc>
                <a:spcPct val="100000"/>
              </a:lnSpc>
              <a:spcBef>
                <a:spcPts val="1199"/>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Multa de hasta $10,000</a:t>
            </a:r>
            <a:endParaRPr sz="2000" b="0" i="0" u="none" strike="noStrike" cap="none">
              <a:latin typeface="Arial"/>
              <a:ea typeface="Arial"/>
              <a:cs typeface="Arial"/>
              <a:sym typeface="Arial"/>
            </a:endParaRPr>
          </a:p>
          <a:p>
            <a:pPr marL="407880" marR="0" lvl="0" indent="-352440" algn="l" rtl="0">
              <a:lnSpc>
                <a:spcPct val="100000"/>
              </a:lnSpc>
              <a:spcBef>
                <a:spcPts val="1199"/>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Permitida si el propietario de la casa emplea el derecho conferido bajo MHPA</a:t>
            </a:r>
            <a:endParaRPr sz="2200" b="0" i="0" u="none" strike="noStrike" cap="none">
              <a:latin typeface="Arial"/>
              <a:ea typeface="Arial"/>
              <a:cs typeface="Arial"/>
              <a:sym typeface="Arial"/>
            </a:endParaRPr>
          </a:p>
          <a:p>
            <a:pPr marL="865080" marR="0" lvl="1" indent="-352440" algn="l" rtl="0">
              <a:lnSpc>
                <a:spcPct val="100000"/>
              </a:lnSpc>
              <a:spcBef>
                <a:spcPts val="1199"/>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Es decir, presentar una queja de DREP, o exige que propietario cumpla con una obligación bajo MHPA</a:t>
            </a:r>
            <a:endParaRPr sz="2000" b="0" i="0" u="none" strike="noStrike" cap="none">
              <a:latin typeface="Arial"/>
              <a:ea typeface="Arial"/>
              <a:cs typeface="Arial"/>
              <a:sym typeface="Arial"/>
            </a:endParaRPr>
          </a:p>
        </p:txBody>
      </p:sp>
      <p:sp>
        <p:nvSpPr>
          <p:cNvPr id="552" name="Google Shape;552;p97"/>
          <p:cNvSpPr txBox="1"/>
          <p:nvPr/>
        </p:nvSpPr>
        <p:spPr>
          <a:xfrm>
            <a:off x="1583280" y="1578600"/>
            <a:ext cx="5194440" cy="512568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MHPA Prohibition</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Management shall not take retaliatory action against a homeowner</a:t>
            </a:r>
            <a:endParaRPr sz="28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Fine of up to $10,000</a:t>
            </a:r>
            <a:endParaRPr sz="24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True if homeowner enforcing right conferred to them under MHPA</a:t>
            </a:r>
            <a:endParaRPr sz="28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I.e., filing a DREP complaint, or demanding LL fulfills obligation under MHPA</a:t>
            </a:r>
            <a:endParaRPr sz="2400" b="0" i="0" u="none" strike="noStrike" cap="none">
              <a:latin typeface="Arial"/>
              <a:ea typeface="Arial"/>
              <a:cs typeface="Arial"/>
              <a:sym typeface="Arial"/>
            </a:endParaRPr>
          </a:p>
        </p:txBody>
      </p:sp>
      <p:sp>
        <p:nvSpPr>
          <p:cNvPr id="553" name="Google Shape;553;p97"/>
          <p:cNvSpPr txBox="1"/>
          <p:nvPr/>
        </p:nvSpPr>
        <p:spPr>
          <a:xfrm>
            <a:off x="6934320" y="484920"/>
            <a:ext cx="4673520" cy="8416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Represalias prohibidas</a:t>
            </a:r>
            <a:endParaRPr sz="3200" b="0" i="0" u="none" strike="noStrike" cap="non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7"/>
        <p:cNvGrpSpPr/>
        <p:nvPr/>
      </p:nvGrpSpPr>
      <p:grpSpPr>
        <a:xfrm>
          <a:off x="0" y="0"/>
          <a:ext cx="0" cy="0"/>
          <a:chOff x="0" y="0"/>
          <a:chExt cx="0" cy="0"/>
        </a:xfrm>
      </p:grpSpPr>
      <p:sp>
        <p:nvSpPr>
          <p:cNvPr id="278" name="Google Shape;278;p62"/>
          <p:cNvSpPr txBox="1"/>
          <p:nvPr/>
        </p:nvSpPr>
        <p:spPr>
          <a:xfrm>
            <a:off x="1583280" y="290880"/>
            <a:ext cx="4795920" cy="104760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600" b="1" i="0" u="none" strike="noStrike" cap="none">
                <a:solidFill>
                  <a:srgbClr val="FFA300"/>
                </a:solidFill>
                <a:latin typeface="Barlow Condensed"/>
                <a:ea typeface="Barlow Condensed"/>
                <a:cs typeface="Barlow Condensed"/>
                <a:sym typeface="Barlow Condensed"/>
              </a:rPr>
              <a:t>CPLP Mobile Home Initiative</a:t>
            </a:r>
            <a:endParaRPr sz="3600" b="0" i="0" u="none" strike="noStrike" cap="none">
              <a:latin typeface="Arial"/>
              <a:ea typeface="Arial"/>
              <a:cs typeface="Arial"/>
              <a:sym typeface="Arial"/>
            </a:endParaRPr>
          </a:p>
        </p:txBody>
      </p:sp>
      <p:sp>
        <p:nvSpPr>
          <p:cNvPr id="279" name="Google Shape;279;p62"/>
          <p:cNvSpPr txBox="1"/>
          <p:nvPr/>
        </p:nvSpPr>
        <p:spPr>
          <a:xfrm>
            <a:off x="6876000" y="1506240"/>
            <a:ext cx="4984200" cy="5060880"/>
          </a:xfrm>
          <a:prstGeom prst="rect">
            <a:avLst/>
          </a:prstGeom>
          <a:noFill/>
          <a:ln>
            <a:noFill/>
          </a:ln>
        </p:spPr>
        <p:txBody>
          <a:bodyPr spcFirstLastPara="1" wrap="square" lIns="91425" tIns="45700" rIns="91425" bIns="45700" anchor="t" anchorCtr="0">
            <a:noAutofit/>
          </a:bodyPr>
          <a:lstStyle/>
          <a:p>
            <a:pPr marL="457200" marR="0" lvl="0" indent="-368280" algn="l" rtl="0">
              <a:lnSpc>
                <a:spcPct val="90000"/>
              </a:lnSpc>
              <a:spcBef>
                <a:spcPts val="0"/>
              </a:spcBef>
              <a:spcAft>
                <a:spcPts val="0"/>
              </a:spcAft>
              <a:buClr>
                <a:srgbClr val="FFA300"/>
              </a:buClr>
              <a:buSzPts val="990"/>
              <a:buFont typeface="Arial"/>
              <a:buChar char="•"/>
            </a:pPr>
            <a:r>
              <a:rPr lang="en-US" sz="2200" b="0" i="0" u="none" strike="noStrike" cap="none">
                <a:solidFill>
                  <a:srgbClr val="007096"/>
                </a:solidFill>
                <a:latin typeface="Montserrat"/>
                <a:ea typeface="Montserrat"/>
                <a:cs typeface="Montserrat"/>
                <a:sym typeface="Montserrat"/>
              </a:rPr>
              <a:t>Programa piloto entre CPLP y el Condado de Adams</a:t>
            </a:r>
            <a:endParaRPr sz="2200" b="0" i="0" u="none" strike="noStrike" cap="none">
              <a:latin typeface="Arial"/>
              <a:ea typeface="Arial"/>
              <a:cs typeface="Arial"/>
              <a:sym typeface="Arial"/>
            </a:endParaRPr>
          </a:p>
          <a:p>
            <a:pPr marL="457200" marR="0" lvl="0" indent="-368280" algn="l" rtl="0">
              <a:lnSpc>
                <a:spcPct val="90000"/>
              </a:lnSpc>
              <a:spcBef>
                <a:spcPts val="1199"/>
              </a:spcBef>
              <a:spcAft>
                <a:spcPts val="0"/>
              </a:spcAft>
              <a:buClr>
                <a:srgbClr val="FFA300"/>
              </a:buClr>
              <a:buSzPts val="900"/>
              <a:buFont typeface="Arial"/>
              <a:buChar char="•"/>
            </a:pPr>
            <a:r>
              <a:rPr lang="en-US" sz="2000" b="0" i="0" u="none" strike="noStrike" cap="none">
                <a:solidFill>
                  <a:srgbClr val="007096"/>
                </a:solidFill>
                <a:latin typeface="Montserrat Medium"/>
                <a:ea typeface="Montserrat Medium"/>
                <a:cs typeface="Montserrat Medium"/>
                <a:sym typeface="Montserrat Medium"/>
              </a:rPr>
              <a:t>Proveer educación relacionada a la ley de la vivienda y recursos a los residentes de casas móviles</a:t>
            </a:r>
            <a:endParaRPr sz="2000" b="0" i="0" u="none" strike="noStrike" cap="none">
              <a:latin typeface="Arial"/>
              <a:ea typeface="Arial"/>
              <a:cs typeface="Arial"/>
              <a:sym typeface="Arial"/>
            </a:endParaRPr>
          </a:p>
          <a:p>
            <a:pPr marL="457200" marR="0" lvl="0" indent="-368280" algn="l" rtl="0">
              <a:lnSpc>
                <a:spcPct val="90000"/>
              </a:lnSpc>
              <a:spcBef>
                <a:spcPts val="1199"/>
              </a:spcBef>
              <a:spcAft>
                <a:spcPts val="0"/>
              </a:spcAft>
              <a:buClr>
                <a:srgbClr val="FFA300"/>
              </a:buClr>
              <a:buSzPts val="900"/>
              <a:buFont typeface="Arial"/>
              <a:buChar char="•"/>
            </a:pPr>
            <a:r>
              <a:rPr lang="en-US" sz="2000" b="0" i="0" u="none" strike="noStrike" cap="none">
                <a:solidFill>
                  <a:srgbClr val="007096"/>
                </a:solidFill>
                <a:latin typeface="Montserrat Medium"/>
                <a:ea typeface="Montserrat Medium"/>
                <a:cs typeface="Montserrat Medium"/>
                <a:sym typeface="Montserrat Medium"/>
              </a:rPr>
              <a:t>Referir los casos de casas móviles a los abogados voluntarios</a:t>
            </a:r>
            <a:endParaRPr sz="2000" b="0" i="0" u="none" strike="noStrike" cap="none">
              <a:latin typeface="Arial"/>
              <a:ea typeface="Arial"/>
              <a:cs typeface="Arial"/>
              <a:sym typeface="Arial"/>
            </a:endParaRPr>
          </a:p>
          <a:p>
            <a:pPr marL="457200" marR="0" lvl="0" indent="0" algn="l" rtl="0">
              <a:lnSpc>
                <a:spcPct val="90000"/>
              </a:lnSpc>
              <a:spcBef>
                <a:spcPts val="1199"/>
              </a:spcBef>
              <a:spcAft>
                <a:spcPts val="0"/>
              </a:spcAft>
              <a:buNone/>
            </a:pPr>
            <a:r>
              <a:rPr lang="en-US" sz="2200" b="0" i="0" u="none" strike="noStrike" cap="none">
                <a:solidFill>
                  <a:srgbClr val="007096"/>
                </a:solidFill>
                <a:latin typeface="Montserrat"/>
                <a:ea typeface="Montserrat"/>
                <a:cs typeface="Montserrat"/>
                <a:sym typeface="Montserrat"/>
              </a:rPr>
              <a:t>¿</a:t>
            </a:r>
            <a:r>
              <a:rPr lang="en-US" sz="2200" b="0" i="0" u="sng" strike="noStrike" cap="none">
                <a:solidFill>
                  <a:srgbClr val="007096"/>
                </a:solidFill>
                <a:latin typeface="Montserrat"/>
                <a:ea typeface="Montserrat"/>
                <a:cs typeface="Montserrat"/>
                <a:sym typeface="Montserrat"/>
              </a:rPr>
              <a:t>Cómo comunicarse con CPLP?</a:t>
            </a:r>
            <a:endParaRPr sz="2200" b="0" i="0" u="none" strike="noStrike" cap="none">
              <a:latin typeface="Arial"/>
              <a:ea typeface="Arial"/>
              <a:cs typeface="Arial"/>
              <a:sym typeface="Arial"/>
            </a:endParaRPr>
          </a:p>
          <a:p>
            <a:pPr marL="857160" marR="0" lvl="1" indent="-285839" algn="l" rtl="0">
              <a:lnSpc>
                <a:spcPct val="90000"/>
              </a:lnSpc>
              <a:spcBef>
                <a:spcPts val="0"/>
              </a:spcBef>
              <a:spcAft>
                <a:spcPts val="0"/>
              </a:spcAft>
              <a:buClr>
                <a:srgbClr val="FFA300"/>
              </a:buClr>
              <a:buSzPts val="810"/>
              <a:buFont typeface="Arial"/>
              <a:buChar char="•"/>
            </a:pPr>
            <a:r>
              <a:rPr lang="en-US" sz="1800" b="0" i="0" u="none" strike="noStrike" cap="none">
                <a:solidFill>
                  <a:srgbClr val="007096"/>
                </a:solidFill>
                <a:latin typeface="Montserrat Medium"/>
                <a:ea typeface="Montserrat Medium"/>
                <a:cs typeface="Montserrat Medium"/>
                <a:sym typeface="Montserrat Medium"/>
              </a:rPr>
              <a:t>Por correo electrónico</a:t>
            </a:r>
            <a:endParaRPr sz="1800" b="0" i="0" u="none" strike="noStrike" cap="none">
              <a:latin typeface="Arial"/>
              <a:ea typeface="Arial"/>
              <a:cs typeface="Arial"/>
              <a:sym typeface="Arial"/>
            </a:endParaRPr>
          </a:p>
          <a:p>
            <a:pPr marL="571680" marR="0" lvl="1" indent="0" algn="l" rtl="0">
              <a:lnSpc>
                <a:spcPct val="90000"/>
              </a:lnSpc>
              <a:spcBef>
                <a:spcPts val="0"/>
              </a:spcBef>
              <a:spcAft>
                <a:spcPts val="0"/>
              </a:spcAft>
              <a:buNone/>
            </a:pPr>
            <a:r>
              <a:rPr lang="en-US" sz="1800" b="0" i="0" u="sng" strike="noStrike" cap="none">
                <a:solidFill>
                  <a:schemeClr val="hlink"/>
                </a:solidFill>
                <a:latin typeface="Montserrat Medium"/>
                <a:ea typeface="Montserrat Medium"/>
                <a:cs typeface="Montserrat Medium"/>
                <a:sym typeface="Montserrat Medium"/>
                <a:hlinkClick r:id="rId3"/>
              </a:rPr>
              <a:t>contact@copovertylawproject.org</a:t>
            </a:r>
            <a:r>
              <a:rPr lang="en-US" sz="1800" b="0" i="0" u="none" strike="noStrike" cap="none">
                <a:solidFill>
                  <a:srgbClr val="003348"/>
                </a:solidFill>
                <a:latin typeface="Montserrat Medium"/>
                <a:ea typeface="Montserrat Medium"/>
                <a:cs typeface="Montserrat Medium"/>
                <a:sym typeface="Montserrat Medium"/>
              </a:rPr>
              <a:t> </a:t>
            </a:r>
            <a:endParaRPr sz="1800" b="0" i="0" u="none" strike="noStrike" cap="none">
              <a:latin typeface="Arial"/>
              <a:ea typeface="Arial"/>
              <a:cs typeface="Arial"/>
              <a:sym typeface="Arial"/>
            </a:endParaRPr>
          </a:p>
          <a:p>
            <a:pPr marL="870120" marR="0" lvl="1" indent="-184320" algn="l" rtl="0">
              <a:lnSpc>
                <a:spcPct val="90000"/>
              </a:lnSpc>
              <a:spcBef>
                <a:spcPts val="0"/>
              </a:spcBef>
              <a:spcAft>
                <a:spcPts val="0"/>
              </a:spcAft>
              <a:buNone/>
            </a:pPr>
            <a:r>
              <a:rPr lang="en-US" sz="1800" b="0" i="0" u="none" strike="noStrike" cap="none">
                <a:solidFill>
                  <a:srgbClr val="007096"/>
                </a:solidFill>
                <a:latin typeface="Montserrat Medium"/>
                <a:ea typeface="Montserrat Medium"/>
                <a:cs typeface="Montserrat Medium"/>
                <a:sym typeface="Montserrat Medium"/>
              </a:rPr>
              <a:t> </a:t>
            </a:r>
            <a:endParaRPr sz="1800" b="0" i="0" u="none" strike="noStrike" cap="none">
              <a:latin typeface="Arial"/>
              <a:ea typeface="Arial"/>
              <a:cs typeface="Arial"/>
              <a:sym typeface="Arial"/>
            </a:endParaRPr>
          </a:p>
          <a:p>
            <a:pPr marL="870120" marR="0" lvl="1" indent="-285840" algn="l" rtl="0">
              <a:lnSpc>
                <a:spcPct val="90000"/>
              </a:lnSpc>
              <a:spcBef>
                <a:spcPts val="0"/>
              </a:spcBef>
              <a:spcAft>
                <a:spcPts val="0"/>
              </a:spcAft>
              <a:buClr>
                <a:srgbClr val="FFA300"/>
              </a:buClr>
              <a:buSzPts val="810"/>
              <a:buFont typeface="Arial"/>
              <a:buChar char="•"/>
            </a:pPr>
            <a:r>
              <a:rPr lang="en-US" sz="1800" b="0" i="0" u="none" strike="noStrike" cap="none">
                <a:solidFill>
                  <a:srgbClr val="007096"/>
                </a:solidFill>
                <a:latin typeface="Montserrat Medium"/>
                <a:ea typeface="Montserrat Medium"/>
                <a:cs typeface="Montserrat Medium"/>
                <a:sym typeface="Montserrat Medium"/>
              </a:rPr>
              <a:t>Formulario de aplicación en línea: </a:t>
            </a:r>
            <a:r>
              <a:rPr lang="en-US" sz="1800" b="0" i="0" u="sng" strike="noStrike" cap="none">
                <a:solidFill>
                  <a:schemeClr val="hlink"/>
                </a:solidFill>
                <a:latin typeface="Montserrat Medium"/>
                <a:ea typeface="Montserrat Medium"/>
                <a:cs typeface="Montserrat Medium"/>
                <a:sym typeface="Montserrat Medium"/>
                <a:hlinkClick r:id="rId4"/>
              </a:rPr>
              <a:t>CPLP Formulario de inscripción en español</a:t>
            </a:r>
            <a:endParaRPr sz="1800" b="0" i="0" u="none" strike="noStrike" cap="none">
              <a:latin typeface="Arial"/>
              <a:ea typeface="Arial"/>
              <a:cs typeface="Arial"/>
              <a:sym typeface="Arial"/>
            </a:endParaRPr>
          </a:p>
        </p:txBody>
      </p:sp>
      <p:sp>
        <p:nvSpPr>
          <p:cNvPr id="280" name="Google Shape;280;p62"/>
          <p:cNvSpPr txBox="1"/>
          <p:nvPr/>
        </p:nvSpPr>
        <p:spPr>
          <a:xfrm>
            <a:off x="1583280" y="1338480"/>
            <a:ext cx="5194440" cy="5365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2020 Pilot program in Adams County</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Provide housing law related education &amp;  resources to mobile home residents</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Refer mobile home cases to volunteer lawyers</a:t>
            </a:r>
            <a:endParaRPr sz="24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r>
              <a:rPr lang="en-US" sz="2400" b="0" i="0" u="sng" strike="noStrike" cap="none">
                <a:solidFill>
                  <a:srgbClr val="003348"/>
                </a:solidFill>
                <a:latin typeface="Montserrat"/>
                <a:ea typeface="Montserrat"/>
                <a:cs typeface="Montserrat"/>
                <a:sym typeface="Montserrat"/>
              </a:rPr>
              <a:t>How to Reach Us:</a:t>
            </a:r>
            <a:endParaRPr sz="2400" b="0" i="0" u="none" strike="noStrike" cap="none">
              <a:latin typeface="Arial"/>
              <a:ea typeface="Arial"/>
              <a:cs typeface="Arial"/>
              <a:sym typeface="Arial"/>
            </a:endParaRPr>
          </a:p>
          <a:p>
            <a:pPr marL="228600" marR="0" lvl="0" indent="-2286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Email/call (previous slide)</a:t>
            </a:r>
            <a:endParaRPr sz="2400" b="0" i="0" u="none" strike="noStrike" cap="none">
              <a:latin typeface="Arial"/>
              <a:ea typeface="Arial"/>
              <a:cs typeface="Arial"/>
              <a:sym typeface="Arial"/>
            </a:endParaRPr>
          </a:p>
          <a:p>
            <a:pPr marL="228600" marR="0" lvl="0" indent="-2286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Online intake form:</a:t>
            </a:r>
            <a:endParaRPr sz="2400" b="0" i="0" u="none" strike="noStrike" cap="none">
              <a:latin typeface="Arial"/>
              <a:ea typeface="Arial"/>
              <a:cs typeface="Arial"/>
              <a:sym typeface="Arial"/>
            </a:endParaRPr>
          </a:p>
          <a:p>
            <a:pPr marL="228600" marR="0" lvl="0" indent="0" algn="l" rtl="0">
              <a:lnSpc>
                <a:spcPct val="80000"/>
              </a:lnSpc>
              <a:spcBef>
                <a:spcPts val="1001"/>
              </a:spcBef>
              <a:spcAft>
                <a:spcPts val="0"/>
              </a:spcAft>
              <a:buNone/>
            </a:pPr>
            <a:r>
              <a:rPr lang="en-US" sz="2000" b="0" i="0" u="sng" strike="noStrike" cap="none">
                <a:solidFill>
                  <a:schemeClr val="hlink"/>
                </a:solidFill>
                <a:latin typeface="Arial"/>
                <a:ea typeface="Arial"/>
                <a:cs typeface="Arial"/>
                <a:sym typeface="Arial"/>
                <a:hlinkClick r:id="rId5"/>
              </a:rPr>
              <a:t>CPLP Intake Form Just Housing and Mobile Home Initiatives</a:t>
            </a:r>
            <a:endParaRPr sz="2000" b="0" i="0" u="none" strike="noStrike" cap="none">
              <a:latin typeface="Arial"/>
              <a:ea typeface="Arial"/>
              <a:cs typeface="Arial"/>
              <a:sym typeface="Arial"/>
            </a:endParaRPr>
          </a:p>
        </p:txBody>
      </p:sp>
      <p:sp>
        <p:nvSpPr>
          <p:cNvPr id="281" name="Google Shape;281;p62"/>
          <p:cNvSpPr txBox="1"/>
          <p:nvPr/>
        </p:nvSpPr>
        <p:spPr>
          <a:xfrm>
            <a:off x="6544800" y="290880"/>
            <a:ext cx="5315400" cy="104760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a:ea typeface="Barlow"/>
                <a:cs typeface="Barlow"/>
                <a:sym typeface="Barlow"/>
              </a:rPr>
              <a:t>Iniciativa del CPLP para Predios de Casas Móviles</a:t>
            </a:r>
            <a:endParaRPr sz="3200" b="0" i="0" u="none" strike="noStrike" cap="none">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7"/>
        <p:cNvGrpSpPr/>
        <p:nvPr/>
      </p:nvGrpSpPr>
      <p:grpSpPr>
        <a:xfrm>
          <a:off x="0" y="0"/>
          <a:ext cx="0" cy="0"/>
          <a:chOff x="0" y="0"/>
          <a:chExt cx="0" cy="0"/>
        </a:xfrm>
      </p:grpSpPr>
      <p:sp>
        <p:nvSpPr>
          <p:cNvPr id="558" name="Google Shape;558;p98"/>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When Presumptive Retaliation?</a:t>
            </a:r>
            <a:endParaRPr sz="3200" b="0" i="0" u="none" strike="noStrike" cap="none">
              <a:latin typeface="Arial"/>
              <a:ea typeface="Arial"/>
              <a:cs typeface="Arial"/>
              <a:sym typeface="Arial"/>
            </a:endParaRPr>
          </a:p>
        </p:txBody>
      </p:sp>
      <p:sp>
        <p:nvSpPr>
          <p:cNvPr id="559" name="Google Shape;559;p98"/>
          <p:cNvSpPr txBox="1"/>
          <p:nvPr/>
        </p:nvSpPr>
        <p:spPr>
          <a:xfrm>
            <a:off x="6705720" y="1578600"/>
            <a:ext cx="4902120" cy="5125680"/>
          </a:xfrm>
          <a:prstGeom prst="rect">
            <a:avLst/>
          </a:prstGeom>
          <a:noFill/>
          <a:ln>
            <a:noFill/>
          </a:ln>
        </p:spPr>
        <p:txBody>
          <a:bodyPr spcFirstLastPara="1" wrap="square" lIns="91425" tIns="45700" rIns="91425" bIns="45700" anchor="t" anchorCtr="0">
            <a:noAutofit/>
          </a:bodyPr>
          <a:lstStyle/>
          <a:p>
            <a:pPr marL="55440" marR="0" lvl="0" indent="0" algn="l" rtl="0">
              <a:lnSpc>
                <a:spcPct val="90000"/>
              </a:lnSpc>
              <a:spcBef>
                <a:spcPts val="0"/>
              </a:spcBef>
              <a:spcAft>
                <a:spcPts val="0"/>
              </a:spcAft>
              <a:buNone/>
            </a:pPr>
            <a:r>
              <a:rPr lang="en-US" sz="2200" b="0" i="0" u="none" strike="noStrike" cap="none">
                <a:solidFill>
                  <a:srgbClr val="007096"/>
                </a:solidFill>
                <a:latin typeface="Montserrat"/>
                <a:ea typeface="Montserrat"/>
                <a:cs typeface="Montserrat"/>
                <a:sym typeface="Montserrat"/>
              </a:rPr>
              <a:t>Se presume que la acción de la administración es una represalia si, en 120 días antes de la acción, el propietario de la vivienda:</a:t>
            </a:r>
            <a:endParaRPr sz="2200" b="0" i="0" u="none" strike="noStrike" cap="none">
              <a:latin typeface="Arial"/>
              <a:ea typeface="Arial"/>
              <a:cs typeface="Arial"/>
              <a:sym typeface="Arial"/>
            </a:endParaRPr>
          </a:p>
          <a:p>
            <a:pPr marL="969840" marR="0" lvl="1" indent="-457200" algn="l" rtl="0">
              <a:lnSpc>
                <a:spcPct val="90000"/>
              </a:lnSpc>
              <a:spcBef>
                <a:spcPts val="601"/>
              </a:spcBef>
              <a:spcAft>
                <a:spcPts val="0"/>
              </a:spcAft>
              <a:buClr>
                <a:srgbClr val="003348"/>
              </a:buClr>
              <a:buSzPts val="900"/>
              <a:buFont typeface="Noto Sans Symbols"/>
              <a:buAutoNum type="arabicPeriod"/>
            </a:pPr>
            <a:r>
              <a:rPr lang="en-US" sz="2000" b="0" i="0" u="none" strike="noStrike" cap="none">
                <a:solidFill>
                  <a:srgbClr val="007096"/>
                </a:solidFill>
                <a:latin typeface="Montserrat"/>
                <a:ea typeface="Montserrat"/>
                <a:cs typeface="Montserrat"/>
                <a:sym typeface="Montserrat"/>
              </a:rPr>
              <a:t>Se quejó con una agencia del gobierno</a:t>
            </a:r>
            <a:endParaRPr sz="2000" b="0" i="0" u="none" strike="noStrike" cap="none">
              <a:latin typeface="Arial"/>
              <a:ea typeface="Arial"/>
              <a:cs typeface="Arial"/>
              <a:sym typeface="Arial"/>
            </a:endParaRPr>
          </a:p>
          <a:p>
            <a:pPr marL="969840" marR="0" lvl="1" indent="-457200" algn="l" rtl="0">
              <a:lnSpc>
                <a:spcPct val="90000"/>
              </a:lnSpc>
              <a:spcBef>
                <a:spcPts val="601"/>
              </a:spcBef>
              <a:spcAft>
                <a:spcPts val="0"/>
              </a:spcAft>
              <a:buClr>
                <a:srgbClr val="003348"/>
              </a:buClr>
              <a:buSzPts val="900"/>
              <a:buFont typeface="Noto Sans Symbols"/>
              <a:buAutoNum type="arabicPeriod"/>
            </a:pPr>
            <a:r>
              <a:rPr lang="en-US" sz="2000" b="0" i="0" u="none" strike="noStrike" cap="none">
                <a:solidFill>
                  <a:srgbClr val="007096"/>
                </a:solidFill>
                <a:latin typeface="Montserrat"/>
                <a:ea typeface="Montserrat"/>
                <a:cs typeface="Montserrat"/>
                <a:sym typeface="Montserrat"/>
              </a:rPr>
              <a:t>Presentó una queja a la administración sobre una violación</a:t>
            </a:r>
            <a:endParaRPr sz="2000" b="0" i="0" u="none" strike="noStrike" cap="none">
              <a:latin typeface="Arial"/>
              <a:ea typeface="Arial"/>
              <a:cs typeface="Arial"/>
              <a:sym typeface="Arial"/>
            </a:endParaRPr>
          </a:p>
          <a:p>
            <a:pPr marL="969840" marR="0" lvl="1" indent="-457200" algn="l" rtl="0">
              <a:lnSpc>
                <a:spcPct val="90000"/>
              </a:lnSpc>
              <a:spcBef>
                <a:spcPts val="601"/>
              </a:spcBef>
              <a:spcAft>
                <a:spcPts val="0"/>
              </a:spcAft>
              <a:buClr>
                <a:srgbClr val="003348"/>
              </a:buClr>
              <a:buSzPts val="900"/>
              <a:buFont typeface="Noto Sans Symbols"/>
              <a:buAutoNum type="arabicPeriod"/>
            </a:pPr>
            <a:r>
              <a:rPr lang="en-US" sz="2000" b="0" i="0" u="none" strike="noStrike" cap="none">
                <a:solidFill>
                  <a:srgbClr val="007096"/>
                </a:solidFill>
                <a:latin typeface="Montserrat"/>
                <a:ea typeface="Montserrat"/>
                <a:cs typeface="Montserrat"/>
                <a:sym typeface="Montserrat"/>
              </a:rPr>
              <a:t>Organizó o se convirtió en miembro de la asociación de inquilinos</a:t>
            </a:r>
            <a:endParaRPr sz="2000" b="0" i="0" u="none" strike="noStrike" cap="none">
              <a:latin typeface="Arial"/>
              <a:ea typeface="Arial"/>
              <a:cs typeface="Arial"/>
              <a:sym typeface="Arial"/>
            </a:endParaRPr>
          </a:p>
          <a:p>
            <a:pPr marL="969840" marR="0" lvl="1" indent="-457200" algn="l" rtl="0">
              <a:lnSpc>
                <a:spcPct val="90000"/>
              </a:lnSpc>
              <a:spcBef>
                <a:spcPts val="601"/>
              </a:spcBef>
              <a:spcAft>
                <a:spcPts val="0"/>
              </a:spcAft>
              <a:buClr>
                <a:srgbClr val="003348"/>
              </a:buClr>
              <a:buSzPts val="900"/>
              <a:buFont typeface="Noto Sans Symbols"/>
              <a:buAutoNum type="arabicPeriod"/>
            </a:pPr>
            <a:r>
              <a:rPr lang="en-US" sz="2000" b="0" i="0" u="none" strike="noStrike" cap="none">
                <a:solidFill>
                  <a:srgbClr val="007096"/>
                </a:solidFill>
                <a:latin typeface="Montserrat"/>
                <a:ea typeface="Montserrat"/>
                <a:cs typeface="Montserrat"/>
                <a:sym typeface="Montserrat"/>
              </a:rPr>
              <a:t>Hizo cualquier esfuerzo para asegurar o hacer valer cualquier derecho proporcionado por MHPA</a:t>
            </a:r>
            <a:endParaRPr sz="2000" b="0" i="0" u="none" strike="noStrike" cap="none">
              <a:latin typeface="Arial"/>
              <a:ea typeface="Arial"/>
              <a:cs typeface="Arial"/>
              <a:sym typeface="Arial"/>
            </a:endParaRPr>
          </a:p>
        </p:txBody>
      </p:sp>
      <p:sp>
        <p:nvSpPr>
          <p:cNvPr id="560" name="Google Shape;560;p98"/>
          <p:cNvSpPr txBox="1"/>
          <p:nvPr/>
        </p:nvSpPr>
        <p:spPr>
          <a:xfrm>
            <a:off x="1583280" y="1578600"/>
            <a:ext cx="4672800" cy="51256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b="0" i="0" u="none" strike="noStrike" cap="none">
                <a:solidFill>
                  <a:srgbClr val="003348"/>
                </a:solidFill>
                <a:latin typeface="Montserrat"/>
                <a:ea typeface="Montserrat"/>
                <a:cs typeface="Montserrat"/>
                <a:sym typeface="Montserrat"/>
              </a:rPr>
              <a:t>Management’s action is presumed to be retaliatory if, w/in 120 days preceding the action, the homeowner:</a:t>
            </a:r>
            <a:endParaRPr sz="2400" b="0" i="0" u="none" strike="noStrike" cap="none">
              <a:latin typeface="Arial"/>
              <a:ea typeface="Arial"/>
              <a:cs typeface="Arial"/>
              <a:sym typeface="Arial"/>
            </a:endParaRPr>
          </a:p>
          <a:p>
            <a:pPr marL="971640" marR="0" lvl="1" indent="-514440" algn="l" rtl="0">
              <a:lnSpc>
                <a:spcPct val="90000"/>
              </a:lnSpc>
              <a:spcBef>
                <a:spcPts val="499"/>
              </a:spcBef>
              <a:spcAft>
                <a:spcPts val="0"/>
              </a:spcAft>
              <a:buClr>
                <a:srgbClr val="003348"/>
              </a:buClr>
              <a:buSzPts val="990"/>
              <a:buFont typeface="Noto Sans Symbols"/>
              <a:buAutoNum type="arabicPeriod"/>
            </a:pPr>
            <a:r>
              <a:rPr lang="en-US" sz="2200" b="0" i="0" u="none" strike="noStrike" cap="none">
                <a:solidFill>
                  <a:srgbClr val="003348"/>
                </a:solidFill>
                <a:latin typeface="Montserrat"/>
                <a:ea typeface="Montserrat"/>
                <a:cs typeface="Montserrat"/>
                <a:sym typeface="Montserrat"/>
              </a:rPr>
              <a:t>complained to gov agency</a:t>
            </a:r>
            <a:endParaRPr sz="2200" b="0" i="0" u="none" strike="noStrike" cap="none">
              <a:latin typeface="Arial"/>
              <a:ea typeface="Arial"/>
              <a:cs typeface="Arial"/>
              <a:sym typeface="Arial"/>
            </a:endParaRPr>
          </a:p>
          <a:p>
            <a:pPr marL="971640" marR="0" lvl="1" indent="-514440" algn="l" rtl="0">
              <a:lnSpc>
                <a:spcPct val="90000"/>
              </a:lnSpc>
              <a:spcBef>
                <a:spcPts val="499"/>
              </a:spcBef>
              <a:spcAft>
                <a:spcPts val="0"/>
              </a:spcAft>
              <a:buClr>
                <a:srgbClr val="003348"/>
              </a:buClr>
              <a:buSzPts val="990"/>
              <a:buFont typeface="Noto Sans Symbols"/>
              <a:buAutoNum type="arabicPeriod"/>
            </a:pPr>
            <a:r>
              <a:rPr lang="en-US" sz="2200" b="0" i="0" u="none" strike="noStrike" cap="none">
                <a:solidFill>
                  <a:srgbClr val="003348"/>
                </a:solidFill>
                <a:latin typeface="Montserrat"/>
                <a:ea typeface="Montserrat"/>
                <a:cs typeface="Montserrat"/>
                <a:sym typeface="Montserrat"/>
              </a:rPr>
              <a:t>submitted complaint to mgmt about violation</a:t>
            </a:r>
            <a:endParaRPr sz="2200" b="0" i="0" u="none" strike="noStrike" cap="none">
              <a:latin typeface="Arial"/>
              <a:ea typeface="Arial"/>
              <a:cs typeface="Arial"/>
              <a:sym typeface="Arial"/>
            </a:endParaRPr>
          </a:p>
          <a:p>
            <a:pPr marL="971640" marR="0" lvl="1" indent="-514440" algn="l" rtl="0">
              <a:lnSpc>
                <a:spcPct val="90000"/>
              </a:lnSpc>
              <a:spcBef>
                <a:spcPts val="499"/>
              </a:spcBef>
              <a:spcAft>
                <a:spcPts val="0"/>
              </a:spcAft>
              <a:buClr>
                <a:srgbClr val="003348"/>
              </a:buClr>
              <a:buSzPts val="990"/>
              <a:buFont typeface="Noto Sans Symbols"/>
              <a:buAutoNum type="arabicPeriod"/>
            </a:pPr>
            <a:r>
              <a:rPr lang="en-US" sz="2200" b="0" i="0" u="none" strike="noStrike" cap="none">
                <a:solidFill>
                  <a:srgbClr val="003348"/>
                </a:solidFill>
                <a:latin typeface="Montserrat"/>
                <a:ea typeface="Montserrat"/>
                <a:cs typeface="Montserrat"/>
                <a:sym typeface="Montserrat"/>
              </a:rPr>
              <a:t>organized or became member of tenant’s association</a:t>
            </a:r>
            <a:endParaRPr sz="2200" b="0" i="0" u="none" strike="noStrike" cap="none">
              <a:latin typeface="Arial"/>
              <a:ea typeface="Arial"/>
              <a:cs typeface="Arial"/>
              <a:sym typeface="Arial"/>
            </a:endParaRPr>
          </a:p>
          <a:p>
            <a:pPr marL="971640" marR="0" lvl="1" indent="-514440" algn="l" rtl="0">
              <a:lnSpc>
                <a:spcPct val="90000"/>
              </a:lnSpc>
              <a:spcBef>
                <a:spcPts val="499"/>
              </a:spcBef>
              <a:spcAft>
                <a:spcPts val="0"/>
              </a:spcAft>
              <a:buClr>
                <a:srgbClr val="003348"/>
              </a:buClr>
              <a:buSzPts val="990"/>
              <a:buFont typeface="Noto Sans Symbols"/>
              <a:buAutoNum type="arabicPeriod"/>
            </a:pPr>
            <a:r>
              <a:rPr lang="en-US" sz="2200" b="0" i="0" u="none" strike="noStrike" cap="none">
                <a:solidFill>
                  <a:srgbClr val="003348"/>
                </a:solidFill>
                <a:latin typeface="Montserrat"/>
                <a:ea typeface="Montserrat"/>
                <a:cs typeface="Montserrat"/>
                <a:sym typeface="Montserrat"/>
              </a:rPr>
              <a:t>made any effort to secure or enforce any rights provided by MHPA</a:t>
            </a:r>
            <a:endParaRPr sz="2200" b="0" i="0" u="none" strike="noStrike" cap="none">
              <a:latin typeface="Arial"/>
              <a:ea typeface="Arial"/>
              <a:cs typeface="Arial"/>
              <a:sym typeface="Arial"/>
            </a:endParaRPr>
          </a:p>
        </p:txBody>
      </p:sp>
      <p:sp>
        <p:nvSpPr>
          <p:cNvPr id="561" name="Google Shape;561;p98"/>
          <p:cNvSpPr txBox="1"/>
          <p:nvPr/>
        </p:nvSpPr>
        <p:spPr>
          <a:xfrm>
            <a:off x="6595920" y="168120"/>
            <a:ext cx="5011920" cy="147492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¿Cuándo se considera una represalia presuntiva?</a:t>
            </a:r>
            <a:endParaRPr sz="3200" b="0" i="0" u="none" strike="noStrike" cap="none">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5"/>
        <p:cNvGrpSpPr/>
        <p:nvPr/>
      </p:nvGrpSpPr>
      <p:grpSpPr>
        <a:xfrm>
          <a:off x="0" y="0"/>
          <a:ext cx="0" cy="0"/>
          <a:chOff x="0" y="0"/>
          <a:chExt cx="0" cy="0"/>
        </a:xfrm>
      </p:grpSpPr>
      <p:sp>
        <p:nvSpPr>
          <p:cNvPr id="566" name="Google Shape;566;p99"/>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When Presumptive Retaliation?</a:t>
            </a:r>
            <a:endParaRPr sz="3200" b="0" i="0" u="none" strike="noStrike" cap="none">
              <a:latin typeface="Arial"/>
              <a:ea typeface="Arial"/>
              <a:cs typeface="Arial"/>
              <a:sym typeface="Arial"/>
            </a:endParaRPr>
          </a:p>
        </p:txBody>
      </p:sp>
      <p:sp>
        <p:nvSpPr>
          <p:cNvPr id="567" name="Google Shape;567;p99"/>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57200" marR="0" lvl="0" indent="-40644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Excepciones a las represalias presuntivas: </a:t>
            </a:r>
            <a:endParaRPr sz="2400" b="0" i="0" u="none" strike="noStrike" cap="none">
              <a:latin typeface="Arial"/>
              <a:ea typeface="Arial"/>
              <a:cs typeface="Arial"/>
              <a:sym typeface="Arial"/>
            </a:endParaRPr>
          </a:p>
          <a:p>
            <a:pPr marL="914400" marR="0" lvl="1" indent="-380880" algn="l" rtl="0">
              <a:lnSpc>
                <a:spcPct val="90000"/>
              </a:lnSpc>
              <a:spcBef>
                <a:spcPts val="110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Cuando acciones por la gerencia abordan el impago del alquiler; O</a:t>
            </a:r>
            <a:endParaRPr sz="2200" b="0" i="0" u="none" strike="noStrike" cap="none">
              <a:latin typeface="Arial"/>
              <a:ea typeface="Arial"/>
              <a:cs typeface="Arial"/>
              <a:sym typeface="Arial"/>
            </a:endParaRPr>
          </a:p>
          <a:p>
            <a:pPr marL="914400" marR="0" lvl="1" indent="-380880" algn="l" rtl="0">
              <a:lnSpc>
                <a:spcPct val="90000"/>
              </a:lnSpc>
              <a:spcBef>
                <a:spcPts val="110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Notificado por un oficial (oficial de la paz) que el hogar estaba siendo operado como un laboratorio de drogas ilegales</a:t>
            </a:r>
            <a:endParaRPr sz="2200" b="0" i="0" u="none" strike="noStrike" cap="none">
              <a:latin typeface="Arial"/>
              <a:ea typeface="Arial"/>
              <a:cs typeface="Arial"/>
              <a:sym typeface="Arial"/>
            </a:endParaRPr>
          </a:p>
        </p:txBody>
      </p:sp>
      <p:sp>
        <p:nvSpPr>
          <p:cNvPr id="568" name="Google Shape;568;p99"/>
          <p:cNvSpPr txBox="1"/>
          <p:nvPr/>
        </p:nvSpPr>
        <p:spPr>
          <a:xfrm>
            <a:off x="1583280" y="1578600"/>
            <a:ext cx="5194440" cy="512568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Exception to presumptive retaliation:</a:t>
            </a:r>
            <a:endParaRPr sz="28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When mgmt. action addresses nonpayment of rent or</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Notified by peace officer that home was being operated as an illegal drug laboratory</a:t>
            </a:r>
            <a:endParaRPr sz="2400" b="0" i="0" u="none" strike="noStrike" cap="none">
              <a:latin typeface="Arial"/>
              <a:ea typeface="Arial"/>
              <a:cs typeface="Arial"/>
              <a:sym typeface="Arial"/>
            </a:endParaRPr>
          </a:p>
        </p:txBody>
      </p:sp>
      <p:sp>
        <p:nvSpPr>
          <p:cNvPr id="569" name="Google Shape;569;p99"/>
          <p:cNvSpPr txBox="1"/>
          <p:nvPr/>
        </p:nvSpPr>
        <p:spPr>
          <a:xfrm>
            <a:off x="6413400" y="168120"/>
            <a:ext cx="5194440" cy="147492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¿Cuándo se considera una represalia presuntiva?</a:t>
            </a:r>
            <a:endParaRPr sz="3200" b="0" i="0" u="none" strike="noStrike" cap="none">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3"/>
        <p:cNvGrpSpPr/>
        <p:nvPr/>
      </p:nvGrpSpPr>
      <p:grpSpPr>
        <a:xfrm>
          <a:off x="0" y="0"/>
          <a:ext cx="0" cy="0"/>
          <a:chOff x="0" y="0"/>
          <a:chExt cx="0" cy="0"/>
        </a:xfrm>
      </p:grpSpPr>
      <p:sp>
        <p:nvSpPr>
          <p:cNvPr id="574" name="Google Shape;574;p100"/>
          <p:cNvSpPr txBox="1"/>
          <p:nvPr/>
        </p:nvSpPr>
        <p:spPr>
          <a:xfrm>
            <a:off x="1583280" y="353520"/>
            <a:ext cx="4830120" cy="12250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Importance of Presumptive Retaliation?</a:t>
            </a:r>
            <a:endParaRPr sz="3200" b="0" i="0" u="none" strike="noStrike" cap="none">
              <a:latin typeface="Arial"/>
              <a:ea typeface="Arial"/>
              <a:cs typeface="Arial"/>
              <a:sym typeface="Arial"/>
            </a:endParaRPr>
          </a:p>
        </p:txBody>
      </p:sp>
      <p:sp>
        <p:nvSpPr>
          <p:cNvPr id="575" name="Google Shape;575;p100"/>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07880" marR="0" lvl="0" indent="-352440" algn="l" rtl="0">
              <a:lnSpc>
                <a:spcPct val="90000"/>
              </a:lnSpc>
              <a:spcBef>
                <a:spcPts val="0"/>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Por lo general, el residente que presentó la queja, tiene la carga de demostrar que la gerencia tomó parte en las represalias</a:t>
            </a:r>
            <a:endParaRPr sz="2200" b="0" i="0" u="none" strike="noStrike" cap="none">
              <a:latin typeface="Arial"/>
              <a:ea typeface="Arial"/>
              <a:cs typeface="Arial"/>
              <a:sym typeface="Arial"/>
            </a:endParaRPr>
          </a:p>
          <a:p>
            <a:pPr marL="407880" marR="0" lvl="0" indent="-352440" algn="l" rtl="0">
              <a:lnSpc>
                <a:spcPct val="90000"/>
              </a:lnSpc>
              <a:spcBef>
                <a:spcPts val="1199"/>
              </a:spcBef>
              <a:spcAft>
                <a:spcPts val="0"/>
              </a:spcAft>
              <a:buClr>
                <a:srgbClr val="003348"/>
              </a:buClr>
              <a:buSzPts val="990"/>
              <a:buFont typeface="Arial"/>
              <a:buChar char="•"/>
            </a:pPr>
            <a:r>
              <a:rPr lang="en-US" sz="2200" b="0" i="0" u="none" strike="noStrike" cap="none">
                <a:solidFill>
                  <a:srgbClr val="007096"/>
                </a:solidFill>
                <a:latin typeface="Montserrat"/>
                <a:ea typeface="Montserrat"/>
                <a:cs typeface="Montserrat"/>
                <a:sym typeface="Montserrat"/>
              </a:rPr>
              <a:t>Pero, si se trata de represalias presuntivas, la carga se traslada a la gerencia para demostrar que NO participaron en una acción de represalia ¡El tiempo es la clave!</a:t>
            </a:r>
            <a:endParaRPr sz="2200" b="0" i="0" u="none" strike="noStrike" cap="none">
              <a:latin typeface="Arial"/>
              <a:ea typeface="Arial"/>
              <a:cs typeface="Arial"/>
              <a:sym typeface="Arial"/>
            </a:endParaRPr>
          </a:p>
          <a:p>
            <a:pPr marL="457200" marR="0" lvl="0" indent="-406440" algn="l" rtl="0">
              <a:lnSpc>
                <a:spcPct val="90000"/>
              </a:lnSpc>
              <a:spcBef>
                <a:spcPts val="2200"/>
              </a:spcBef>
              <a:spcAft>
                <a:spcPts val="0"/>
              </a:spcAft>
              <a:buClr>
                <a:srgbClr val="003348"/>
              </a:buClr>
              <a:buSzPts val="990"/>
              <a:buFont typeface="Arial"/>
              <a:buChar char="•"/>
            </a:pPr>
            <a:r>
              <a:rPr lang="en-US" sz="2200" b="0" i="0" u="none" strike="noStrike" cap="none">
                <a:solidFill>
                  <a:srgbClr val="FF4A23"/>
                </a:solidFill>
                <a:latin typeface="Montserrat"/>
                <a:ea typeface="Montserrat"/>
                <a:cs typeface="Montserrat"/>
                <a:sym typeface="Montserrat"/>
              </a:rPr>
              <a:t>¡Elegir el momento oportuno es la clave!</a:t>
            </a:r>
            <a:endParaRPr sz="2200" b="0" i="0" u="none" strike="noStrike" cap="none">
              <a:latin typeface="Arial"/>
              <a:ea typeface="Arial"/>
              <a:cs typeface="Arial"/>
              <a:sym typeface="Arial"/>
            </a:endParaRPr>
          </a:p>
        </p:txBody>
      </p:sp>
      <p:sp>
        <p:nvSpPr>
          <p:cNvPr id="576" name="Google Shape;576;p100"/>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Resident who filed complaint would usually have burden to prove mgmt engaged in retaliatory action</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If presumptive, then burden shifts to  management to prove they did NOT engage in a retaliatory action</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n-US" sz="2800" b="0" i="0" u="none" strike="noStrike" cap="none">
                <a:solidFill>
                  <a:srgbClr val="FF4A23"/>
                </a:solidFill>
                <a:latin typeface="Montserrat"/>
                <a:ea typeface="Montserrat"/>
                <a:cs typeface="Montserrat"/>
                <a:sym typeface="Montserrat"/>
              </a:rPr>
              <a:t>Timing is key!</a:t>
            </a:r>
            <a:endParaRPr sz="2800" b="0" i="0" u="none" strike="noStrike" cap="none">
              <a:latin typeface="Arial"/>
              <a:ea typeface="Arial"/>
              <a:cs typeface="Arial"/>
              <a:sym typeface="Arial"/>
            </a:endParaRPr>
          </a:p>
        </p:txBody>
      </p:sp>
      <p:sp>
        <p:nvSpPr>
          <p:cNvPr id="577" name="Google Shape;577;p100"/>
          <p:cNvSpPr txBox="1"/>
          <p:nvPr/>
        </p:nvSpPr>
        <p:spPr>
          <a:xfrm>
            <a:off x="6777720" y="353520"/>
            <a:ext cx="4830120" cy="12250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La importancia de represalias presuntivas</a:t>
            </a:r>
            <a:endParaRPr sz="3200" b="0" i="0" u="none" strike="noStrike" cap="none">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1"/>
        <p:cNvGrpSpPr/>
        <p:nvPr/>
      </p:nvGrpSpPr>
      <p:grpSpPr>
        <a:xfrm>
          <a:off x="0" y="0"/>
          <a:ext cx="0" cy="0"/>
          <a:chOff x="0" y="0"/>
          <a:chExt cx="0" cy="0"/>
        </a:xfrm>
      </p:grpSpPr>
      <p:sp>
        <p:nvSpPr>
          <p:cNvPr id="582" name="Google Shape;582;p101"/>
          <p:cNvSpPr txBox="1"/>
          <p:nvPr/>
        </p:nvSpPr>
        <p:spPr>
          <a:xfrm>
            <a:off x="1583280" y="484920"/>
            <a:ext cx="427608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POP Quiz</a:t>
            </a:r>
            <a:endParaRPr sz="4000" b="0" i="0" u="none" strike="noStrike" cap="none">
              <a:latin typeface="Arial"/>
              <a:ea typeface="Arial"/>
              <a:cs typeface="Arial"/>
              <a:sym typeface="Arial"/>
            </a:endParaRPr>
          </a:p>
        </p:txBody>
      </p:sp>
      <p:sp>
        <p:nvSpPr>
          <p:cNvPr id="583" name="Google Shape;583;p101"/>
          <p:cNvSpPr txBox="1"/>
          <p:nvPr/>
        </p:nvSpPr>
        <p:spPr>
          <a:xfrm>
            <a:off x="6632280" y="646200"/>
            <a:ext cx="4975200" cy="605808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None/>
            </a:pPr>
            <a:r>
              <a:rPr lang="en-US" sz="2200" b="1" i="0" u="none" strike="noStrike" cap="none">
                <a:solidFill>
                  <a:srgbClr val="003349"/>
                </a:solidFill>
                <a:latin typeface="Montserrat"/>
                <a:ea typeface="Montserrat"/>
                <a:cs typeface="Montserrat"/>
                <a:sym typeface="Montserrat"/>
              </a:rPr>
              <a:t> </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1" i="0" u="none" strike="noStrike" cap="none">
                <a:solidFill>
                  <a:srgbClr val="003349"/>
                </a:solidFill>
                <a:latin typeface="Montserrat"/>
                <a:ea typeface="Montserrat"/>
                <a:cs typeface="Montserrat"/>
                <a:sym typeface="Montserrat"/>
              </a:rPr>
              <a:t>¿Verdadero o Falso?</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0" i="1" u="none" strike="noStrike" cap="none">
                <a:solidFill>
                  <a:srgbClr val="007096"/>
                </a:solidFill>
                <a:latin typeface="Montserrat"/>
                <a:ea typeface="Montserrat"/>
                <a:cs typeface="Montserrat"/>
                <a:sym typeface="Montserrat"/>
              </a:rPr>
              <a:t>El señor propietario Larry </a:t>
            </a:r>
            <a:r>
              <a:rPr lang="en-US" sz="2200" b="0" i="0" u="none" strike="noStrike" cap="none">
                <a:solidFill>
                  <a:srgbClr val="007096"/>
                </a:solidFill>
                <a:latin typeface="Montserrat"/>
                <a:ea typeface="Montserrat"/>
                <a:cs typeface="Montserrat"/>
                <a:sym typeface="Montserrat"/>
              </a:rPr>
              <a:t>le aumenta el alquiler a la </a:t>
            </a:r>
            <a:r>
              <a:rPr lang="en-US" sz="2200" b="0" i="1" u="none" strike="noStrike" cap="none">
                <a:solidFill>
                  <a:srgbClr val="007096"/>
                </a:solidFill>
                <a:latin typeface="Montserrat"/>
                <a:ea typeface="Montserrat"/>
                <a:cs typeface="Montserrat"/>
                <a:sym typeface="Montserrat"/>
              </a:rPr>
              <a:t>inquilina Sally, </a:t>
            </a:r>
            <a:r>
              <a:rPr lang="en-US" sz="2200" b="0" i="0" u="none" strike="noStrike" cap="none">
                <a:solidFill>
                  <a:srgbClr val="007096"/>
                </a:solidFill>
                <a:latin typeface="Montserrat"/>
                <a:ea typeface="Montserrat"/>
                <a:cs typeface="Montserrat"/>
                <a:sym typeface="Montserrat"/>
              </a:rPr>
              <a:t>cada vez que sus perros ladran, sin aumentarle el alquiler a ningún otro residente.</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0" i="0" u="none" strike="noStrike" cap="none">
                <a:solidFill>
                  <a:srgbClr val="007096"/>
                </a:solidFill>
                <a:latin typeface="Montserrat"/>
                <a:ea typeface="Montserrat"/>
                <a:cs typeface="Montserrat"/>
                <a:sym typeface="Montserrat"/>
              </a:rPr>
              <a:t>Esta es una acción de represalia.</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0" i="0" u="none" strike="noStrike" cap="none">
                <a:solidFill>
                  <a:srgbClr val="003348"/>
                </a:solidFill>
                <a:latin typeface="Montserrat"/>
                <a:ea typeface="Montserrat"/>
                <a:cs typeface="Montserrat"/>
                <a:sym typeface="Montserrat"/>
              </a:rPr>
              <a:t> </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1" i="0" u="none" strike="noStrike" cap="none">
                <a:solidFill>
                  <a:srgbClr val="003348"/>
                </a:solidFill>
                <a:latin typeface="Montserrat"/>
                <a:ea typeface="Montserrat"/>
                <a:cs typeface="Montserrat"/>
                <a:sym typeface="Montserrat"/>
              </a:rPr>
              <a:t> Respuesta: </a:t>
            </a:r>
            <a:r>
              <a:rPr lang="en-US" sz="2200" b="1" i="0" u="none" strike="noStrike" cap="none">
                <a:solidFill>
                  <a:srgbClr val="FF5C39"/>
                </a:solidFill>
                <a:latin typeface="Montserrat"/>
                <a:ea typeface="Montserrat"/>
                <a:cs typeface="Montserrat"/>
                <a:sym typeface="Montserrat"/>
              </a:rPr>
              <a:t>Verdadero</a:t>
            </a:r>
            <a:r>
              <a:rPr lang="en-US" sz="2200" b="0" i="1" u="none" strike="noStrike" cap="none">
                <a:solidFill>
                  <a:srgbClr val="007096"/>
                </a:solidFill>
                <a:latin typeface="Montserrat"/>
                <a:ea typeface="Montserrat"/>
                <a:cs typeface="Montserrat"/>
                <a:sym typeface="Montserrat"/>
              </a:rPr>
              <a:t>; </a:t>
            </a:r>
            <a:r>
              <a:rPr lang="en-US" sz="2200" b="0" i="0" u="none" strike="noStrike" cap="none">
                <a:solidFill>
                  <a:srgbClr val="007096"/>
                </a:solidFill>
                <a:latin typeface="Montserrat"/>
                <a:ea typeface="Montserrat"/>
                <a:cs typeface="Montserrat"/>
                <a:sym typeface="Montserrat"/>
              </a:rPr>
              <a:t>esta es una represalia clásica, porque el propietario aumenta el alquiler por razones arbitrarias</a:t>
            </a:r>
            <a:endParaRPr sz="2200" b="0" i="0" u="none" strike="noStrike" cap="none">
              <a:latin typeface="Arial"/>
              <a:ea typeface="Arial"/>
              <a:cs typeface="Arial"/>
              <a:sym typeface="Arial"/>
            </a:endParaRPr>
          </a:p>
        </p:txBody>
      </p:sp>
      <p:sp>
        <p:nvSpPr>
          <p:cNvPr id="584" name="Google Shape;584;p101"/>
          <p:cNvSpPr txBox="1"/>
          <p:nvPr/>
        </p:nvSpPr>
        <p:spPr>
          <a:xfrm>
            <a:off x="1583280" y="1326240"/>
            <a:ext cx="4512960" cy="53780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b="1" i="0" u="none" strike="noStrike" cap="none">
                <a:solidFill>
                  <a:srgbClr val="003348"/>
                </a:solidFill>
                <a:latin typeface="Montserrat"/>
                <a:ea typeface="Montserrat"/>
                <a:cs typeface="Montserrat"/>
                <a:sym typeface="Montserrat"/>
              </a:rPr>
              <a:t>True or False</a:t>
            </a:r>
            <a:r>
              <a:rPr lang="en-US" sz="2400" b="0" i="0" u="none" strike="noStrike" cap="none">
                <a:solidFill>
                  <a:srgbClr val="003348"/>
                </a:solidFill>
                <a:latin typeface="Montserrat"/>
                <a:ea typeface="Montserrat"/>
                <a:cs typeface="Montserrat"/>
                <a:sym typeface="Montserrat"/>
              </a:rPr>
              <a:t>: Larry Landlord increases rent for Sally Tenant but no other resident every time her dogs bark; this is a retaliatory action.</a:t>
            </a:r>
            <a:endParaRPr sz="24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n-US" sz="2400" b="1"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0" marR="0" lvl="0" indent="0" algn="l" rtl="0">
              <a:lnSpc>
                <a:spcPct val="90000"/>
              </a:lnSpc>
              <a:spcBef>
                <a:spcPts val="1199"/>
              </a:spcBef>
              <a:spcAft>
                <a:spcPts val="0"/>
              </a:spcAft>
              <a:buNone/>
            </a:pPr>
            <a:r>
              <a:rPr lang="en-US" sz="2400" b="1" i="0" u="none" strike="noStrike" cap="none">
                <a:solidFill>
                  <a:srgbClr val="003348"/>
                </a:solidFill>
                <a:latin typeface="Montserrat"/>
                <a:ea typeface="Montserrat"/>
                <a:cs typeface="Montserrat"/>
                <a:sym typeface="Montserrat"/>
              </a:rPr>
              <a:t>Answer: </a:t>
            </a:r>
            <a:r>
              <a:rPr lang="en-US" sz="2400" b="0" i="0" u="none" strike="noStrike" cap="none">
                <a:solidFill>
                  <a:srgbClr val="003348"/>
                </a:solidFill>
                <a:latin typeface="Montserrat"/>
                <a:ea typeface="Montserrat"/>
                <a:cs typeface="Montserrat"/>
                <a:sym typeface="Montserrat"/>
              </a:rPr>
              <a:t>True, classic retaliation, increasing rent for arbitrary reasons.</a:t>
            </a:r>
            <a:endParaRPr sz="2400" b="0" i="0" u="none" strike="noStrike" cap="none">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8"/>
        <p:cNvGrpSpPr/>
        <p:nvPr/>
      </p:nvGrpSpPr>
      <p:grpSpPr>
        <a:xfrm>
          <a:off x="0" y="0"/>
          <a:ext cx="0" cy="0"/>
          <a:chOff x="0" y="0"/>
          <a:chExt cx="0" cy="0"/>
        </a:xfrm>
      </p:grpSpPr>
      <p:sp>
        <p:nvSpPr>
          <p:cNvPr id="589" name="Google Shape;589;p102"/>
          <p:cNvSpPr txBox="1"/>
          <p:nvPr/>
        </p:nvSpPr>
        <p:spPr>
          <a:xfrm>
            <a:off x="1583280" y="484920"/>
            <a:ext cx="427608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POP Quiz</a:t>
            </a:r>
            <a:endParaRPr sz="4000" b="0" i="0" u="none" strike="noStrike" cap="none">
              <a:latin typeface="Arial"/>
              <a:ea typeface="Arial"/>
              <a:cs typeface="Arial"/>
              <a:sym typeface="Arial"/>
            </a:endParaRPr>
          </a:p>
        </p:txBody>
      </p:sp>
      <p:sp>
        <p:nvSpPr>
          <p:cNvPr id="590" name="Google Shape;590;p102"/>
          <p:cNvSpPr txBox="1"/>
          <p:nvPr/>
        </p:nvSpPr>
        <p:spPr>
          <a:xfrm>
            <a:off x="6333120" y="484920"/>
            <a:ext cx="5274720" cy="621936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None/>
            </a:pPr>
            <a:r>
              <a:rPr lang="en-US" sz="2200" b="1" i="0" u="none" strike="noStrike" cap="none">
                <a:solidFill>
                  <a:srgbClr val="003349"/>
                </a:solidFill>
                <a:latin typeface="Montserrat"/>
                <a:ea typeface="Montserrat"/>
                <a:cs typeface="Montserrat"/>
                <a:sym typeface="Montserrat"/>
              </a:rPr>
              <a:t> </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1" i="0" u="none" strike="noStrike" cap="none">
                <a:solidFill>
                  <a:srgbClr val="003349"/>
                </a:solidFill>
                <a:latin typeface="Montserrat"/>
                <a:ea typeface="Montserrat"/>
                <a:cs typeface="Montserrat"/>
                <a:sym typeface="Montserrat"/>
              </a:rPr>
              <a:t>¿Verdadero o Falso?</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0" i="0" u="none" strike="noStrike" cap="none">
                <a:solidFill>
                  <a:srgbClr val="007096"/>
                </a:solidFill>
                <a:latin typeface="Montserrat"/>
                <a:ea typeface="Montserrat"/>
                <a:cs typeface="Montserrat"/>
                <a:sym typeface="Montserrat"/>
              </a:rPr>
              <a:t>La </a:t>
            </a:r>
            <a:r>
              <a:rPr lang="en-US" sz="2200" b="0" i="1" u="none" strike="noStrike" cap="none">
                <a:solidFill>
                  <a:srgbClr val="007096"/>
                </a:solidFill>
                <a:latin typeface="Montserrat"/>
                <a:ea typeface="Montserrat"/>
                <a:cs typeface="Montserrat"/>
                <a:sym typeface="Montserrat"/>
              </a:rPr>
              <a:t>inquilina Sally </a:t>
            </a:r>
            <a:r>
              <a:rPr lang="en-US" sz="2200" b="0" i="0" u="none" strike="noStrike" cap="none">
                <a:solidFill>
                  <a:srgbClr val="007096"/>
                </a:solidFill>
                <a:latin typeface="Montserrat"/>
                <a:ea typeface="Montserrat"/>
                <a:cs typeface="Montserrat"/>
                <a:sym typeface="Montserrat"/>
              </a:rPr>
              <a:t>presenta una queja de DREP a el </a:t>
            </a:r>
            <a:r>
              <a:rPr lang="en-US" sz="2200" b="0" i="1" u="none" strike="noStrike" cap="none">
                <a:solidFill>
                  <a:srgbClr val="007096"/>
                </a:solidFill>
                <a:latin typeface="Montserrat"/>
                <a:ea typeface="Montserrat"/>
                <a:cs typeface="Montserrat"/>
                <a:sym typeface="Montserrat"/>
              </a:rPr>
              <a:t>señor propietario Larry </a:t>
            </a:r>
            <a:r>
              <a:rPr lang="en-US" sz="2200" b="0" i="0" u="none" strike="noStrike" cap="none">
                <a:solidFill>
                  <a:srgbClr val="007096"/>
                </a:solidFill>
                <a:latin typeface="Montserrat"/>
                <a:ea typeface="Montserrat"/>
                <a:cs typeface="Montserrat"/>
                <a:sym typeface="Montserrat"/>
              </a:rPr>
              <a:t>por no recortar los árboles del predio, causando un peligro para la seguridad de los residentes.  El </a:t>
            </a:r>
            <a:r>
              <a:rPr lang="en-US" sz="2200" b="0" i="1" u="none" strike="noStrike" cap="none">
                <a:solidFill>
                  <a:srgbClr val="007096"/>
                </a:solidFill>
                <a:latin typeface="Montserrat"/>
                <a:ea typeface="Montserrat"/>
                <a:cs typeface="Montserrat"/>
                <a:sym typeface="Montserrat"/>
              </a:rPr>
              <a:t>señor propietario Larry </a:t>
            </a:r>
            <a:r>
              <a:rPr lang="en-US" sz="2200" b="0" i="0" u="none" strike="noStrike" cap="none">
                <a:solidFill>
                  <a:srgbClr val="007096"/>
                </a:solidFill>
                <a:latin typeface="Montserrat"/>
                <a:ea typeface="Montserrat"/>
                <a:cs typeface="Montserrat"/>
                <a:sym typeface="Montserrat"/>
              </a:rPr>
              <a:t>se niega a aceptar el alquiler de Sally y luego amenaza con desalojarla por falta de pago. </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0" i="0" u="none" strike="noStrike" cap="none">
                <a:solidFill>
                  <a:srgbClr val="007096"/>
                </a:solidFill>
                <a:latin typeface="Montserrat"/>
                <a:ea typeface="Montserrat"/>
                <a:cs typeface="Montserrat"/>
                <a:sym typeface="Montserrat"/>
              </a:rPr>
              <a:t>Esta es una represalia.</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0" i="0" u="none" strike="noStrike" cap="none">
                <a:solidFill>
                  <a:srgbClr val="003348"/>
                </a:solidFill>
                <a:latin typeface="Montserrat"/>
                <a:ea typeface="Montserrat"/>
                <a:cs typeface="Montserrat"/>
                <a:sym typeface="Montserrat"/>
              </a:rPr>
              <a:t> </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1" i="0" u="none" strike="noStrike" cap="none">
                <a:solidFill>
                  <a:srgbClr val="003348"/>
                </a:solidFill>
                <a:latin typeface="Montserrat"/>
                <a:ea typeface="Montserrat"/>
                <a:cs typeface="Montserrat"/>
                <a:sym typeface="Montserrat"/>
              </a:rPr>
              <a:t> Respuesta: </a:t>
            </a:r>
            <a:r>
              <a:rPr lang="en-US" sz="2200" b="1" i="0" u="none" strike="noStrike" cap="none">
                <a:solidFill>
                  <a:srgbClr val="FF5C39"/>
                </a:solidFill>
                <a:latin typeface="Montserrat"/>
                <a:ea typeface="Montserrat"/>
                <a:cs typeface="Montserrat"/>
                <a:sym typeface="Montserrat"/>
              </a:rPr>
              <a:t>Verdadero</a:t>
            </a:r>
            <a:r>
              <a:rPr lang="en-US" sz="2200" b="0" i="1" u="none" strike="noStrike" cap="none">
                <a:solidFill>
                  <a:srgbClr val="FF5B32"/>
                </a:solidFill>
                <a:latin typeface="Montserrat"/>
                <a:ea typeface="Montserrat"/>
                <a:cs typeface="Montserrat"/>
                <a:sym typeface="Montserrat"/>
              </a:rPr>
              <a:t>; </a:t>
            </a:r>
            <a:r>
              <a:rPr lang="en-US" sz="2200" b="0" i="1" u="none" strike="noStrike" cap="none">
                <a:solidFill>
                  <a:srgbClr val="007096"/>
                </a:solidFill>
                <a:latin typeface="Montserrat"/>
                <a:ea typeface="Montserrat"/>
                <a:cs typeface="Montserrat"/>
                <a:sym typeface="Montserrat"/>
              </a:rPr>
              <a:t>Sally</a:t>
            </a:r>
            <a:r>
              <a:rPr lang="en-US" sz="2200" b="0" i="0" u="none" strike="noStrike" cap="none">
                <a:solidFill>
                  <a:srgbClr val="007096"/>
                </a:solidFill>
                <a:latin typeface="Montserrat"/>
                <a:ea typeface="Montserrat"/>
                <a:cs typeface="Montserrat"/>
                <a:sym typeface="Montserrat"/>
              </a:rPr>
              <a:t> no puede ser desalojada por presentar una queja de DREP.</a:t>
            </a:r>
            <a:endParaRPr sz="2200" b="0" i="0" u="none" strike="noStrike" cap="none">
              <a:latin typeface="Arial"/>
              <a:ea typeface="Arial"/>
              <a:cs typeface="Arial"/>
              <a:sym typeface="Arial"/>
            </a:endParaRPr>
          </a:p>
        </p:txBody>
      </p:sp>
      <p:sp>
        <p:nvSpPr>
          <p:cNvPr id="591" name="Google Shape;591;p102"/>
          <p:cNvSpPr txBox="1"/>
          <p:nvPr/>
        </p:nvSpPr>
        <p:spPr>
          <a:xfrm>
            <a:off x="1583280" y="1326240"/>
            <a:ext cx="4415400" cy="53780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b="1" i="0" u="none" strike="noStrike" cap="none">
                <a:solidFill>
                  <a:srgbClr val="003348"/>
                </a:solidFill>
                <a:latin typeface="Montserrat"/>
                <a:ea typeface="Montserrat"/>
                <a:cs typeface="Montserrat"/>
                <a:sym typeface="Montserrat"/>
              </a:rPr>
              <a:t>True or False</a:t>
            </a:r>
            <a:r>
              <a:rPr lang="en-US" sz="2400" b="0" i="0" u="none" strike="noStrike" cap="none">
                <a:solidFill>
                  <a:srgbClr val="003348"/>
                </a:solidFill>
                <a:latin typeface="Montserrat"/>
                <a:ea typeface="Montserrat"/>
                <a:cs typeface="Montserrat"/>
                <a:sym typeface="Montserrat"/>
              </a:rPr>
              <a:t>: Sally Tenant files a DREP complaint b/c Larry Landlord has not trimmed the trees, causing a safety hazard.  LL refuses to accept Sally’s rent and then threatens to evict Sally for nonpayment; this is retaliation.</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n-US" sz="2400" b="1"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n-US" sz="2400" b="1" i="0" u="none" strike="noStrike" cap="none">
                <a:solidFill>
                  <a:srgbClr val="003348"/>
                </a:solidFill>
                <a:latin typeface="Montserrat"/>
                <a:ea typeface="Montserrat"/>
                <a:cs typeface="Montserrat"/>
                <a:sym typeface="Montserrat"/>
              </a:rPr>
              <a:t>Answer: </a:t>
            </a:r>
            <a:r>
              <a:rPr lang="en-US" sz="2400" b="0" i="0" u="none" strike="noStrike" cap="none">
                <a:solidFill>
                  <a:srgbClr val="003348"/>
                </a:solidFill>
                <a:latin typeface="Montserrat"/>
                <a:ea typeface="Montserrat"/>
                <a:cs typeface="Montserrat"/>
                <a:sym typeface="Montserrat"/>
              </a:rPr>
              <a:t>True, Sally cannot be evicted for filing a DREP complaint.</a:t>
            </a:r>
            <a:endParaRPr sz="2400" b="0" i="0" u="none" strike="noStrike" cap="none">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5"/>
        <p:cNvGrpSpPr/>
        <p:nvPr/>
      </p:nvGrpSpPr>
      <p:grpSpPr>
        <a:xfrm>
          <a:off x="0" y="0"/>
          <a:ext cx="0" cy="0"/>
          <a:chOff x="0" y="0"/>
          <a:chExt cx="0" cy="0"/>
        </a:xfrm>
      </p:grpSpPr>
      <p:sp>
        <p:nvSpPr>
          <p:cNvPr id="596" name="Google Shape;596;p103"/>
          <p:cNvSpPr txBox="1"/>
          <p:nvPr/>
        </p:nvSpPr>
        <p:spPr>
          <a:xfrm>
            <a:off x="1583280" y="484920"/>
            <a:ext cx="427608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i="0" u="none" strike="noStrike" cap="none">
                <a:solidFill>
                  <a:srgbClr val="FFA300"/>
                </a:solidFill>
                <a:latin typeface="Barlow Condensed"/>
                <a:ea typeface="Barlow Condensed"/>
                <a:cs typeface="Barlow Condensed"/>
                <a:sym typeface="Barlow Condensed"/>
              </a:rPr>
              <a:t>POP Quiz</a:t>
            </a:r>
            <a:endParaRPr sz="4000" b="0" i="0" u="none" strike="noStrike" cap="none">
              <a:latin typeface="Arial"/>
              <a:ea typeface="Arial"/>
              <a:cs typeface="Arial"/>
              <a:sym typeface="Arial"/>
            </a:endParaRPr>
          </a:p>
        </p:txBody>
      </p:sp>
      <p:sp>
        <p:nvSpPr>
          <p:cNvPr id="597" name="Google Shape;597;p103"/>
          <p:cNvSpPr txBox="1"/>
          <p:nvPr/>
        </p:nvSpPr>
        <p:spPr>
          <a:xfrm>
            <a:off x="6181200" y="484920"/>
            <a:ext cx="5620680" cy="621936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None/>
            </a:pPr>
            <a:r>
              <a:rPr lang="en-US" sz="2200" b="1" i="0" u="none" strike="noStrike" cap="none">
                <a:solidFill>
                  <a:srgbClr val="003349"/>
                </a:solidFill>
                <a:latin typeface="Montserrat"/>
                <a:ea typeface="Montserrat"/>
                <a:cs typeface="Montserrat"/>
                <a:sym typeface="Montserrat"/>
              </a:rPr>
              <a:t>¿Verdadero o Falso?</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0" i="1" u="none" strike="noStrike" cap="none">
                <a:solidFill>
                  <a:srgbClr val="007096"/>
                </a:solidFill>
                <a:latin typeface="Montserrat"/>
                <a:ea typeface="Montserrat"/>
                <a:cs typeface="Montserrat"/>
                <a:sym typeface="Montserrat"/>
              </a:rPr>
              <a:t>El señor propietario Larry </a:t>
            </a:r>
            <a:r>
              <a:rPr lang="en-US" sz="2200" b="0" i="0" u="none" strike="noStrike" cap="none">
                <a:solidFill>
                  <a:srgbClr val="007096"/>
                </a:solidFill>
                <a:latin typeface="Montserrat"/>
                <a:ea typeface="Montserrat"/>
                <a:cs typeface="Montserrat"/>
                <a:sym typeface="Montserrat"/>
              </a:rPr>
              <a:t>le cobra a la </a:t>
            </a:r>
            <a:r>
              <a:rPr lang="en-US" sz="2200" b="0" i="1" u="none" strike="noStrike" cap="none">
                <a:solidFill>
                  <a:srgbClr val="007096"/>
                </a:solidFill>
                <a:latin typeface="Montserrat"/>
                <a:ea typeface="Montserrat"/>
                <a:cs typeface="Montserrat"/>
                <a:sym typeface="Montserrat"/>
              </a:rPr>
              <a:t>inquilina Sally, </a:t>
            </a:r>
            <a:r>
              <a:rPr lang="en-US" sz="2200" b="0" i="0" u="none" strike="noStrike" cap="none">
                <a:solidFill>
                  <a:srgbClr val="007096"/>
                </a:solidFill>
                <a:latin typeface="Montserrat"/>
                <a:ea typeface="Montserrat"/>
                <a:cs typeface="Montserrat"/>
                <a:sym typeface="Montserrat"/>
              </a:rPr>
              <a:t>únicamente a ella, una tarifa de $60 por traducción al inglés cuando renovó el contrato de arrendamiento</a:t>
            </a:r>
            <a:r>
              <a:rPr lang="en-US" sz="2200" b="0" i="1" u="none" strike="noStrike" cap="none">
                <a:solidFill>
                  <a:srgbClr val="007096"/>
                </a:solidFill>
                <a:latin typeface="Montserrat"/>
                <a:ea typeface="Montserrat"/>
                <a:cs typeface="Montserrat"/>
                <a:sym typeface="Montserrat"/>
              </a:rPr>
              <a:t>. </a:t>
            </a:r>
            <a:r>
              <a:rPr lang="en-US" sz="2200" b="0" i="0" u="none" strike="noStrike" cap="none">
                <a:solidFill>
                  <a:srgbClr val="007096"/>
                </a:solidFill>
                <a:latin typeface="Montserrat"/>
                <a:ea typeface="Montserrat"/>
                <a:cs typeface="Montserrat"/>
                <a:sym typeface="Montserrat"/>
              </a:rPr>
              <a:t>Sally nunca estuvo de acuerdo, por escrito, con esta tarifa.</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0" i="0" u="none" strike="noStrike" cap="none">
                <a:solidFill>
                  <a:srgbClr val="007096"/>
                </a:solidFill>
                <a:latin typeface="Montserrat"/>
                <a:ea typeface="Montserrat"/>
                <a:cs typeface="Montserrat"/>
                <a:sym typeface="Montserrat"/>
              </a:rPr>
              <a:t>Este es un ejemplo de una represalia.</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0" i="0" u="none" strike="noStrike" cap="none">
                <a:solidFill>
                  <a:srgbClr val="003348"/>
                </a:solidFill>
                <a:latin typeface="Montserrat"/>
                <a:ea typeface="Montserrat"/>
                <a:cs typeface="Montserrat"/>
                <a:sym typeface="Montserrat"/>
              </a:rPr>
              <a:t> </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1" i="0" u="none" strike="noStrike" cap="none">
                <a:solidFill>
                  <a:srgbClr val="003348"/>
                </a:solidFill>
                <a:latin typeface="Montserrat"/>
                <a:ea typeface="Montserrat"/>
                <a:cs typeface="Montserrat"/>
                <a:sym typeface="Montserrat"/>
              </a:rPr>
              <a:t>Respuesta: </a:t>
            </a:r>
            <a:r>
              <a:rPr lang="en-US" sz="2200" b="1" i="0" u="none" strike="noStrike" cap="none">
                <a:solidFill>
                  <a:srgbClr val="FF5C39"/>
                </a:solidFill>
                <a:latin typeface="Montserrat"/>
                <a:ea typeface="Montserrat"/>
                <a:cs typeface="Montserrat"/>
                <a:sym typeface="Montserrat"/>
              </a:rPr>
              <a:t>Verdadero</a:t>
            </a:r>
            <a:r>
              <a:rPr lang="en-US" sz="2200" b="0" i="1" u="none" strike="noStrike" cap="none">
                <a:solidFill>
                  <a:srgbClr val="FF5B32"/>
                </a:solidFill>
                <a:latin typeface="Montserrat"/>
                <a:ea typeface="Montserrat"/>
                <a:cs typeface="Montserrat"/>
                <a:sym typeface="Montserrat"/>
              </a:rPr>
              <a:t>; </a:t>
            </a:r>
            <a:r>
              <a:rPr lang="en-US" sz="2200" b="0" i="0" u="none" strike="noStrike" cap="none">
                <a:solidFill>
                  <a:srgbClr val="007096"/>
                </a:solidFill>
                <a:latin typeface="Montserrat"/>
                <a:ea typeface="Montserrat"/>
                <a:cs typeface="Montserrat"/>
                <a:sym typeface="Montserrat"/>
              </a:rPr>
              <a:t>Larry le está selectivamente cobrando una tarifa no razonable. </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1" i="0" u="none" strike="noStrike" cap="none">
                <a:solidFill>
                  <a:srgbClr val="003348"/>
                </a:solidFill>
                <a:latin typeface="Montserrat"/>
                <a:ea typeface="Montserrat"/>
                <a:cs typeface="Montserrat"/>
                <a:sym typeface="Montserrat"/>
              </a:rPr>
              <a:t> </a:t>
            </a:r>
            <a:endParaRPr sz="2200" b="0" i="0" u="none" strike="noStrike" cap="none">
              <a:latin typeface="Arial"/>
              <a:ea typeface="Arial"/>
              <a:cs typeface="Arial"/>
              <a:sym typeface="Arial"/>
            </a:endParaRPr>
          </a:p>
          <a:p>
            <a:pPr marL="228600" marR="0" lvl="0" indent="0" algn="l" rtl="0">
              <a:lnSpc>
                <a:spcPct val="100000"/>
              </a:lnSpc>
              <a:spcBef>
                <a:spcPts val="0"/>
              </a:spcBef>
              <a:spcAft>
                <a:spcPts val="0"/>
              </a:spcAft>
              <a:buNone/>
            </a:pPr>
            <a:r>
              <a:rPr lang="en-US" sz="2200" b="1" i="0" u="none" strike="noStrike" cap="none">
                <a:solidFill>
                  <a:srgbClr val="007096"/>
                </a:solidFill>
                <a:latin typeface="Montserrat"/>
                <a:ea typeface="Montserrat"/>
                <a:cs typeface="Montserrat"/>
                <a:sym typeface="Montserrat"/>
              </a:rPr>
              <a:t>Daño doble</a:t>
            </a:r>
            <a:r>
              <a:rPr lang="en-US" sz="2200" b="0" i="0" u="none" strike="noStrike" cap="none">
                <a:solidFill>
                  <a:srgbClr val="007096"/>
                </a:solidFill>
                <a:latin typeface="Montserrat"/>
                <a:ea typeface="Montserrat"/>
                <a:cs typeface="Montserrat"/>
                <a:sym typeface="Montserrat"/>
              </a:rPr>
              <a:t>: Este ejemplo es doble, pues aparte de ser una represalia, También, es una tarifa de entrada.</a:t>
            </a:r>
            <a:endParaRPr sz="2200" b="0" i="0" u="none" strike="noStrike" cap="none">
              <a:latin typeface="Arial"/>
              <a:ea typeface="Arial"/>
              <a:cs typeface="Arial"/>
              <a:sym typeface="Arial"/>
            </a:endParaRPr>
          </a:p>
        </p:txBody>
      </p:sp>
      <p:sp>
        <p:nvSpPr>
          <p:cNvPr id="598" name="Google Shape;598;p103"/>
          <p:cNvSpPr txBox="1"/>
          <p:nvPr/>
        </p:nvSpPr>
        <p:spPr>
          <a:xfrm>
            <a:off x="1583280" y="1326240"/>
            <a:ext cx="4512960" cy="53780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003348"/>
                </a:solidFill>
                <a:latin typeface="Montserrat"/>
                <a:ea typeface="Montserrat"/>
                <a:cs typeface="Montserrat"/>
                <a:sym typeface="Montserrat"/>
              </a:rPr>
              <a:t>True or False</a:t>
            </a:r>
            <a:r>
              <a:rPr lang="en-US" sz="2400" b="0" i="0" u="none" strike="noStrike" cap="none">
                <a:solidFill>
                  <a:srgbClr val="003348"/>
                </a:solidFill>
                <a:latin typeface="Montserrat"/>
                <a:ea typeface="Montserrat"/>
                <a:cs typeface="Montserrat"/>
                <a:sym typeface="Montserrat"/>
              </a:rPr>
              <a:t>: Larry Landlord charges Sally Tenant, and no other resident, a $60 English translation fee when she renewed her lease; Sally never agreed to this fee in writing; this is retaliation.</a:t>
            </a:r>
            <a:endParaRPr sz="2400" b="0" i="0" u="none" strike="noStrike" cap="none">
              <a:latin typeface="Arial"/>
              <a:ea typeface="Arial"/>
              <a:cs typeface="Arial"/>
              <a:sym typeface="Arial"/>
            </a:endParaRPr>
          </a:p>
          <a:p>
            <a:pPr marL="0" marR="0" lvl="0" indent="0" algn="l" rtl="0">
              <a:lnSpc>
                <a:spcPct val="90000"/>
              </a:lnSpc>
              <a:spcBef>
                <a:spcPts val="1199"/>
              </a:spcBef>
              <a:spcAft>
                <a:spcPts val="0"/>
              </a:spcAft>
              <a:buNone/>
            </a:pPr>
            <a:r>
              <a:rPr lang="en-US" sz="2400" b="1" i="0" u="none" strike="noStrike" cap="none">
                <a:solidFill>
                  <a:srgbClr val="003348"/>
                </a:solidFill>
                <a:latin typeface="Montserrat"/>
                <a:ea typeface="Montserrat"/>
                <a:cs typeface="Montserrat"/>
                <a:sym typeface="Montserrat"/>
              </a:rPr>
              <a:t>Answer: </a:t>
            </a:r>
            <a:r>
              <a:rPr lang="en-US" sz="2400" b="0" i="0" u="none" strike="noStrike" cap="none">
                <a:solidFill>
                  <a:srgbClr val="003348"/>
                </a:solidFill>
                <a:latin typeface="Montserrat"/>
                <a:ea typeface="Montserrat"/>
                <a:cs typeface="Montserrat"/>
                <a:sym typeface="Montserrat"/>
              </a:rPr>
              <a:t>True, Larry is selectively charging Senora Sally an unreasonable fee.</a:t>
            </a:r>
            <a:endParaRPr sz="2400" b="0" i="0" u="none" strike="noStrike" cap="none">
              <a:latin typeface="Arial"/>
              <a:ea typeface="Arial"/>
              <a:cs typeface="Arial"/>
              <a:sym typeface="Arial"/>
            </a:endParaRPr>
          </a:p>
          <a:p>
            <a:pPr marL="0" marR="0" lvl="0" indent="0" algn="l" rtl="0">
              <a:lnSpc>
                <a:spcPct val="90000"/>
              </a:lnSpc>
              <a:spcBef>
                <a:spcPts val="1199"/>
              </a:spcBef>
              <a:spcAft>
                <a:spcPts val="0"/>
              </a:spcAft>
              <a:buNone/>
            </a:pPr>
            <a:r>
              <a:rPr lang="en-US" sz="2400" b="1" i="0" u="none" strike="noStrike" cap="none">
                <a:solidFill>
                  <a:srgbClr val="003348"/>
                </a:solidFill>
                <a:latin typeface="Montserrat"/>
                <a:ea typeface="Montserrat"/>
                <a:cs typeface="Montserrat"/>
                <a:sym typeface="Montserrat"/>
              </a:rPr>
              <a:t>BONUS</a:t>
            </a:r>
            <a:r>
              <a:rPr lang="en-US" sz="2400" b="0" i="0" u="none" strike="noStrike" cap="none">
                <a:solidFill>
                  <a:srgbClr val="003348"/>
                </a:solidFill>
                <a:latin typeface="Montserrat"/>
                <a:ea typeface="Montserrat"/>
                <a:cs typeface="Montserrat"/>
                <a:sym typeface="Montserrat"/>
              </a:rPr>
              <a:t>: This is also a prohibited Entry Fee!</a:t>
            </a:r>
            <a:endParaRPr sz="2400" b="0" i="0" u="none" strike="noStrike" cap="none">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2"/>
        <p:cNvGrpSpPr/>
        <p:nvPr/>
      </p:nvGrpSpPr>
      <p:grpSpPr>
        <a:xfrm>
          <a:off x="0" y="0"/>
          <a:ext cx="0" cy="0"/>
          <a:chOff x="0" y="0"/>
          <a:chExt cx="0" cy="0"/>
        </a:xfrm>
      </p:grpSpPr>
      <p:sp>
        <p:nvSpPr>
          <p:cNvPr id="603" name="Google Shape;603;p104"/>
          <p:cNvSpPr txBox="1"/>
          <p:nvPr/>
        </p:nvSpPr>
        <p:spPr>
          <a:xfrm>
            <a:off x="628560" y="1380600"/>
            <a:ext cx="5359320" cy="170208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5400" b="1" i="1" u="none" strike="noStrike" cap="none">
                <a:solidFill>
                  <a:srgbClr val="FFA300"/>
                </a:solidFill>
                <a:latin typeface="Barlow"/>
                <a:ea typeface="Barlow"/>
                <a:cs typeface="Barlow"/>
                <a:sym typeface="Barlow"/>
              </a:rPr>
              <a:t>DREP Complaint Process</a:t>
            </a:r>
            <a:endParaRPr sz="5400" b="0" i="0" u="none" strike="noStrike" cap="none">
              <a:latin typeface="Arial"/>
              <a:ea typeface="Arial"/>
              <a:cs typeface="Arial"/>
              <a:sym typeface="Arial"/>
            </a:endParaRPr>
          </a:p>
        </p:txBody>
      </p:sp>
      <p:sp>
        <p:nvSpPr>
          <p:cNvPr id="604" name="Google Shape;604;p104"/>
          <p:cNvSpPr txBox="1"/>
          <p:nvPr/>
        </p:nvSpPr>
        <p:spPr>
          <a:xfrm>
            <a:off x="6203880" y="1380600"/>
            <a:ext cx="5091480" cy="17020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5400" b="1" i="1" u="none" strike="noStrike" cap="none">
                <a:solidFill>
                  <a:srgbClr val="00709B"/>
                </a:solidFill>
                <a:latin typeface="Barlow"/>
                <a:ea typeface="Barlow"/>
                <a:cs typeface="Barlow"/>
                <a:sym typeface="Barlow"/>
              </a:rPr>
              <a:t>Proceso de quejas de DREP</a:t>
            </a:r>
            <a:endParaRPr sz="5400" b="0" i="0" u="none" strike="noStrike" cap="none">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8"/>
        <p:cNvGrpSpPr/>
        <p:nvPr/>
      </p:nvGrpSpPr>
      <p:grpSpPr>
        <a:xfrm>
          <a:off x="0" y="0"/>
          <a:ext cx="0" cy="0"/>
          <a:chOff x="0" y="0"/>
          <a:chExt cx="0" cy="0"/>
        </a:xfrm>
      </p:grpSpPr>
      <p:sp>
        <p:nvSpPr>
          <p:cNvPr id="609" name="Google Shape;609;p105"/>
          <p:cNvSpPr txBox="1"/>
          <p:nvPr/>
        </p:nvSpPr>
        <p:spPr>
          <a:xfrm>
            <a:off x="1583280" y="484920"/>
            <a:ext cx="4512960" cy="11584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What to do when Retaliation?</a:t>
            </a:r>
            <a:endParaRPr sz="3200" b="0" i="0" u="none" strike="noStrike" cap="none">
              <a:latin typeface="Arial"/>
              <a:ea typeface="Arial"/>
              <a:cs typeface="Arial"/>
              <a:sym typeface="Arial"/>
            </a:endParaRPr>
          </a:p>
        </p:txBody>
      </p:sp>
      <p:sp>
        <p:nvSpPr>
          <p:cNvPr id="610" name="Google Shape;610;p105"/>
          <p:cNvSpPr txBox="1"/>
          <p:nvPr/>
        </p:nvSpPr>
        <p:spPr>
          <a:xfrm>
            <a:off x="6857640" y="1643400"/>
            <a:ext cx="4749840" cy="4649760"/>
          </a:xfrm>
          <a:prstGeom prst="rect">
            <a:avLst/>
          </a:prstGeom>
          <a:noFill/>
          <a:ln>
            <a:noFill/>
          </a:ln>
        </p:spPr>
        <p:txBody>
          <a:bodyPr spcFirstLastPara="1" wrap="square" lIns="91425" tIns="45700" rIns="91425" bIns="45700" anchor="t" anchorCtr="0">
            <a:noAutofit/>
          </a:bodyPr>
          <a:lstStyle/>
          <a:p>
            <a:pPr marL="465120" marR="0" lvl="0" indent="-34308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Queja DREP – ¿qué es? </a:t>
            </a:r>
            <a:endParaRPr sz="2400" b="0" i="0" u="none" strike="noStrike" cap="none">
              <a:latin typeface="Arial"/>
              <a:ea typeface="Arial"/>
              <a:cs typeface="Arial"/>
              <a:sym typeface="Arial"/>
            </a:endParaRPr>
          </a:p>
          <a:p>
            <a:pPr marL="465120" marR="0" lvl="0" indent="-34308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 </a:t>
            </a:r>
            <a:endParaRPr sz="2400" b="0" i="0" u="none" strike="noStrike" cap="none">
              <a:latin typeface="Arial"/>
              <a:ea typeface="Arial"/>
              <a:cs typeface="Arial"/>
              <a:sym typeface="Arial"/>
            </a:endParaRPr>
          </a:p>
          <a:p>
            <a:pPr marL="465120" marR="0" lvl="0" indent="-34308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Programa de Resolución y Cumplimiento de Controversias </a:t>
            </a:r>
            <a:endParaRPr sz="2400" b="0" i="0" u="none" strike="noStrike" cap="none">
              <a:latin typeface="Arial"/>
              <a:ea typeface="Arial"/>
              <a:cs typeface="Arial"/>
              <a:sym typeface="Arial"/>
            </a:endParaRPr>
          </a:p>
          <a:p>
            <a:pPr marL="465120" marR="0" lvl="0" indent="-34308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 </a:t>
            </a:r>
            <a:endParaRPr sz="2400" b="0" i="0" u="none" strike="noStrike" cap="none">
              <a:latin typeface="Arial"/>
              <a:ea typeface="Arial"/>
              <a:cs typeface="Arial"/>
              <a:sym typeface="Arial"/>
            </a:endParaRPr>
          </a:p>
          <a:p>
            <a:pPr marL="465120" marR="0" lvl="0" indent="-34308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Bajo el programa de supervisión de los predios de casas móviles (MHPOP) </a:t>
            </a:r>
            <a:endParaRPr sz="2400" b="0" i="0" u="none" strike="noStrike" cap="none">
              <a:latin typeface="Arial"/>
              <a:ea typeface="Arial"/>
              <a:cs typeface="Arial"/>
              <a:sym typeface="Arial"/>
            </a:endParaRPr>
          </a:p>
          <a:p>
            <a:pPr marL="465120" marR="0" lvl="0" indent="-34308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 </a:t>
            </a:r>
            <a:endParaRPr sz="2400" b="0" i="0" u="none" strike="noStrike" cap="none">
              <a:latin typeface="Arial"/>
              <a:ea typeface="Arial"/>
              <a:cs typeface="Arial"/>
              <a:sym typeface="Arial"/>
            </a:endParaRPr>
          </a:p>
          <a:p>
            <a:pPr marL="465120" marR="0" lvl="0" indent="-343080" algn="l" rtl="0">
              <a:lnSpc>
                <a:spcPct val="90000"/>
              </a:lnSpc>
              <a:spcBef>
                <a:spcPts val="0"/>
              </a:spcBef>
              <a:spcAft>
                <a:spcPts val="0"/>
              </a:spcAft>
              <a:buClr>
                <a:srgbClr val="003348"/>
              </a:buClr>
              <a:buSzPts val="1080"/>
              <a:buFont typeface="Arial"/>
              <a:buChar char="•"/>
            </a:pPr>
            <a:r>
              <a:rPr lang="en-US" sz="2400" b="0" i="0" u="none" strike="noStrike" cap="none">
                <a:solidFill>
                  <a:srgbClr val="007096"/>
                </a:solidFill>
                <a:latin typeface="Montserrat"/>
                <a:ea typeface="Montserrat"/>
                <a:cs typeface="Montserrat"/>
                <a:sym typeface="Montserrat"/>
              </a:rPr>
              <a:t>Si cree que está siendo represaliado, presente una queja de DREP</a:t>
            </a:r>
            <a:endParaRPr sz="2400" b="0" i="0" u="none" strike="noStrike" cap="none">
              <a:latin typeface="Arial"/>
              <a:ea typeface="Arial"/>
              <a:cs typeface="Arial"/>
              <a:sym typeface="Arial"/>
            </a:endParaRPr>
          </a:p>
        </p:txBody>
      </p:sp>
      <p:sp>
        <p:nvSpPr>
          <p:cNvPr id="611" name="Google Shape;611;p105"/>
          <p:cNvSpPr txBox="1"/>
          <p:nvPr/>
        </p:nvSpPr>
        <p:spPr>
          <a:xfrm>
            <a:off x="1583280" y="1723320"/>
            <a:ext cx="5194440" cy="46497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DREP Complaint – what is it?</a:t>
            </a:r>
            <a:endParaRPr sz="2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Dispute Resolution and Enforcement Program</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Under Mobile Home Park Oversight Program (MHPOP)</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If you think you are being retaliated against, file a DREP Complaint</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900"/>
              <a:buFont typeface="Arial"/>
              <a:buChar char="•"/>
            </a:pPr>
            <a:r>
              <a:rPr lang="en-U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612" name="Google Shape;612;p105"/>
          <p:cNvSpPr txBox="1"/>
          <p:nvPr/>
        </p:nvSpPr>
        <p:spPr>
          <a:xfrm>
            <a:off x="6857640" y="484920"/>
            <a:ext cx="4749840" cy="11584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Qué hacer ante una represalia?</a:t>
            </a:r>
            <a:endParaRPr sz="3200" b="0" i="0" u="none" strike="noStrike" cap="none">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6"/>
        <p:cNvGrpSpPr/>
        <p:nvPr/>
      </p:nvGrpSpPr>
      <p:grpSpPr>
        <a:xfrm>
          <a:off x="0" y="0"/>
          <a:ext cx="0" cy="0"/>
          <a:chOff x="0" y="0"/>
          <a:chExt cx="0" cy="0"/>
        </a:xfrm>
      </p:grpSpPr>
      <p:sp>
        <p:nvSpPr>
          <p:cNvPr id="617" name="Google Shape;617;p106"/>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2800" b="1" i="0" u="none" strike="noStrike" cap="none">
                <a:solidFill>
                  <a:srgbClr val="FFA300"/>
                </a:solidFill>
                <a:latin typeface="Barlow Condensed"/>
                <a:ea typeface="Barlow Condensed"/>
                <a:cs typeface="Barlow Condensed"/>
                <a:sym typeface="Barlow Condensed"/>
              </a:rPr>
              <a:t>DREP Complaint</a:t>
            </a:r>
            <a:endParaRPr sz="2800" b="0" i="0" u="none" strike="noStrike" cap="none">
              <a:latin typeface="Arial"/>
              <a:ea typeface="Arial"/>
              <a:cs typeface="Arial"/>
              <a:sym typeface="Arial"/>
            </a:endParaRPr>
          </a:p>
        </p:txBody>
      </p:sp>
      <p:sp>
        <p:nvSpPr>
          <p:cNvPr id="618" name="Google Shape;618;p106"/>
          <p:cNvSpPr txBox="1"/>
          <p:nvPr/>
        </p:nvSpPr>
        <p:spPr>
          <a:xfrm>
            <a:off x="1583280" y="1326240"/>
            <a:ext cx="4528080" cy="393444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Visit </a:t>
            </a:r>
            <a:r>
              <a:rPr lang="en-US" sz="2000" b="0" i="0" u="sng" strike="noStrike" cap="none">
                <a:solidFill>
                  <a:schemeClr val="hlink"/>
                </a:solidFill>
                <a:latin typeface="Montserrat"/>
                <a:ea typeface="Montserrat"/>
                <a:cs typeface="Montserrat"/>
                <a:sym typeface="Montserrat"/>
                <a:hlinkClick r:id="rId3"/>
              </a:rPr>
              <a:t>https://cdola.colorado.gov/mobile-home-park-dispute-resolution</a:t>
            </a:r>
            <a:endParaRPr sz="20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729A"/>
                </a:solidFill>
                <a:latin typeface="Montserrat"/>
                <a:ea typeface="Montserrat"/>
                <a:cs typeface="Montserrat"/>
                <a:sym typeface="Montserrat"/>
              </a:rPr>
              <a:t>Guides through process</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900"/>
              <a:buFont typeface="Arial"/>
              <a:buChar char="•"/>
            </a:pPr>
            <a:r>
              <a:rPr lang="en-U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619" name="Google Shape;619;p106"/>
          <p:cNvSpPr txBox="1"/>
          <p:nvPr/>
        </p:nvSpPr>
        <p:spPr>
          <a:xfrm>
            <a:off x="6657840" y="167760"/>
            <a:ext cx="494964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2800" b="1" i="0" u="none" strike="noStrike" cap="none">
                <a:solidFill>
                  <a:srgbClr val="FFA300"/>
                </a:solidFill>
                <a:latin typeface="Barlow Condensed"/>
                <a:ea typeface="Barlow Condensed"/>
                <a:cs typeface="Barlow Condensed"/>
                <a:sym typeface="Barlow Condensed"/>
              </a:rPr>
              <a:t>Queja de DREP</a:t>
            </a:r>
            <a:br>
              <a:rPr lang="en-US" sz="1800" b="0" i="0" u="none" strike="noStrike" cap="none"/>
            </a:br>
            <a:endParaRPr sz="2800" b="0" i="0" u="none" strike="noStrike" cap="none">
              <a:latin typeface="Arial"/>
              <a:ea typeface="Arial"/>
              <a:cs typeface="Arial"/>
              <a:sym typeface="Arial"/>
            </a:endParaRPr>
          </a:p>
        </p:txBody>
      </p:sp>
      <p:pic>
        <p:nvPicPr>
          <p:cNvPr id="620" name="Google Shape;620;p106"/>
          <p:cNvPicPr preferRelativeResize="0"/>
          <p:nvPr/>
        </p:nvPicPr>
        <p:blipFill rotWithShape="1">
          <a:blip r:embed="rId4">
            <a:alphaModFix/>
          </a:blip>
          <a:srcRect/>
          <a:stretch/>
        </p:blipFill>
        <p:spPr>
          <a:xfrm>
            <a:off x="1583280" y="3698280"/>
            <a:ext cx="9802440" cy="3115080"/>
          </a:xfrm>
          <a:prstGeom prst="rect">
            <a:avLst/>
          </a:prstGeom>
          <a:noFill/>
          <a:ln>
            <a:noFill/>
          </a:ln>
        </p:spPr>
      </p:pic>
      <p:pic>
        <p:nvPicPr>
          <p:cNvPr id="621" name="Google Shape;621;p106"/>
          <p:cNvPicPr preferRelativeResize="0"/>
          <p:nvPr/>
        </p:nvPicPr>
        <p:blipFill rotWithShape="1">
          <a:blip r:embed="rId4">
            <a:alphaModFix/>
          </a:blip>
          <a:srcRect/>
          <a:stretch/>
        </p:blipFill>
        <p:spPr>
          <a:xfrm>
            <a:off x="1411560" y="3742920"/>
            <a:ext cx="9802440" cy="3115080"/>
          </a:xfrm>
          <a:prstGeom prst="rect">
            <a:avLst/>
          </a:prstGeom>
          <a:noFill/>
          <a:ln>
            <a:noFill/>
          </a:ln>
        </p:spPr>
      </p:pic>
      <p:sp>
        <p:nvSpPr>
          <p:cNvPr id="622" name="Google Shape;622;p106"/>
          <p:cNvSpPr txBox="1"/>
          <p:nvPr/>
        </p:nvSpPr>
        <p:spPr>
          <a:xfrm>
            <a:off x="6657840" y="1217520"/>
            <a:ext cx="5274720" cy="40431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Enlace del sitio de quejas </a:t>
            </a:r>
            <a:r>
              <a:rPr lang="en-US" sz="2000" b="0" i="0" u="sng" strike="noStrike" cap="none">
                <a:solidFill>
                  <a:schemeClr val="hlink"/>
                </a:solidFill>
                <a:latin typeface="Montserrat"/>
                <a:ea typeface="Montserrat"/>
                <a:cs typeface="Montserrat"/>
                <a:sym typeface="Montserrat"/>
                <a:hlinkClick r:id="rId3"/>
              </a:rPr>
              <a:t>https://cdola.colorado.gov/mobile-home-park-dispute-resolution</a:t>
            </a:r>
            <a:endParaRPr sz="20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729A"/>
                </a:solidFill>
                <a:latin typeface="Montserrat"/>
                <a:ea typeface="Montserrat"/>
                <a:cs typeface="Montserrat"/>
                <a:sym typeface="Montserrat"/>
              </a:rPr>
              <a:t>El sitio le guiará durante el proceso de quejas</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endParaRPr sz="2800" b="0" i="0" u="none" strike="noStrike" cap="none">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6"/>
        <p:cNvGrpSpPr/>
        <p:nvPr/>
      </p:nvGrpSpPr>
      <p:grpSpPr>
        <a:xfrm>
          <a:off x="0" y="0"/>
          <a:ext cx="0" cy="0"/>
          <a:chOff x="0" y="0"/>
          <a:chExt cx="0" cy="0"/>
        </a:xfrm>
      </p:grpSpPr>
      <p:sp>
        <p:nvSpPr>
          <p:cNvPr id="627" name="Google Shape;627;p107"/>
          <p:cNvSpPr txBox="1"/>
          <p:nvPr/>
        </p:nvSpPr>
        <p:spPr>
          <a:xfrm>
            <a:off x="1583280" y="484920"/>
            <a:ext cx="416304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DREP Complaint</a:t>
            </a:r>
            <a:endParaRPr sz="3200" b="0" i="0" u="none" strike="noStrike" cap="none">
              <a:latin typeface="Arial"/>
              <a:ea typeface="Arial"/>
              <a:cs typeface="Arial"/>
              <a:sym typeface="Arial"/>
            </a:endParaRPr>
          </a:p>
        </p:txBody>
      </p:sp>
      <p:sp>
        <p:nvSpPr>
          <p:cNvPr id="628" name="Google Shape;628;p107"/>
          <p:cNvSpPr txBox="1"/>
          <p:nvPr/>
        </p:nvSpPr>
        <p:spPr>
          <a:xfrm>
            <a:off x="6857640" y="1578240"/>
            <a:ext cx="4749840" cy="4563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n-US" sz="2800" b="0" i="0" u="none" strike="noStrike" cap="none">
                <a:solidFill>
                  <a:srgbClr val="00729A"/>
                </a:solidFill>
                <a:latin typeface="Montserrat"/>
                <a:ea typeface="Montserrat"/>
                <a:cs typeface="Montserrat"/>
                <a:sym typeface="Montserrat"/>
              </a:rPr>
              <a:t>El sitio web da la opción de un formulario impreso.</a:t>
            </a:r>
            <a:endParaRPr sz="28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n-US" sz="2800" b="0" i="0" u="none" strike="noStrike" cap="none">
                <a:solidFill>
                  <a:srgbClr val="00729A"/>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629" name="Google Shape;629;p107"/>
          <p:cNvSpPr txBox="1"/>
          <p:nvPr/>
        </p:nvSpPr>
        <p:spPr>
          <a:xfrm>
            <a:off x="1563480" y="1578240"/>
            <a:ext cx="5194440" cy="4563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n-US" sz="2800" b="0" i="0" u="none" strike="noStrike" cap="none">
                <a:solidFill>
                  <a:srgbClr val="00729A"/>
                </a:solidFill>
                <a:latin typeface="Montserrat"/>
                <a:ea typeface="Montserrat"/>
                <a:cs typeface="Montserrat"/>
                <a:sym typeface="Montserrat"/>
              </a:rPr>
              <a:t>Paper version found on site</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900"/>
              <a:buFont typeface="Arial"/>
              <a:buChar char="•"/>
            </a:pPr>
            <a:r>
              <a:rPr lang="en-U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630" name="Google Shape;630;p107"/>
          <p:cNvSpPr txBox="1"/>
          <p:nvPr/>
        </p:nvSpPr>
        <p:spPr>
          <a:xfrm>
            <a:off x="6657840" y="484920"/>
            <a:ext cx="4949640" cy="8416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Queja de DREP</a:t>
            </a:r>
            <a:endParaRPr sz="3200" b="0" i="0" u="none" strike="noStrike" cap="none">
              <a:latin typeface="Arial"/>
              <a:ea typeface="Arial"/>
              <a:cs typeface="Arial"/>
              <a:sym typeface="Arial"/>
            </a:endParaRPr>
          </a:p>
        </p:txBody>
      </p:sp>
      <p:pic>
        <p:nvPicPr>
          <p:cNvPr id="631" name="Google Shape;631;p107"/>
          <p:cNvPicPr preferRelativeResize="0"/>
          <p:nvPr/>
        </p:nvPicPr>
        <p:blipFill rotWithShape="1">
          <a:blip r:embed="rId3">
            <a:alphaModFix/>
          </a:blip>
          <a:srcRect/>
          <a:stretch/>
        </p:blipFill>
        <p:spPr>
          <a:xfrm>
            <a:off x="1583280" y="3003120"/>
            <a:ext cx="9783720" cy="2276640"/>
          </a:xfrm>
          <a:prstGeom prst="rect">
            <a:avLst/>
          </a:prstGeom>
          <a:noFill/>
          <a:ln>
            <a:noFill/>
          </a:ln>
        </p:spPr>
      </p:pic>
      <p:sp>
        <p:nvSpPr>
          <p:cNvPr id="632" name="Google Shape;632;p107"/>
          <p:cNvSpPr txBox="1"/>
          <p:nvPr/>
        </p:nvSpPr>
        <p:spPr>
          <a:xfrm>
            <a:off x="7962840" y="6953400"/>
            <a:ext cx="234360" cy="36091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1800" b="0" i="0" u="none" strike="noStrike" cap="none"/>
            </a:br>
            <a:br>
              <a:rPr lang="en-US" sz="1800" b="0" i="0" u="none" strike="noStrike" cap="none"/>
            </a:b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1800" b="0" i="0" u="none" strike="noStrike" cap="none"/>
            </a:br>
            <a:br>
              <a:rPr lang="en-US" sz="1800" b="0" i="0" u="none" strike="noStrike" cap="none"/>
            </a:b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1800" b="0" i="0" u="none" strike="noStrike" cap="none"/>
            </a:br>
            <a:br>
              <a:rPr lang="en-US" sz="1800" b="0" i="0" u="none" strike="noStrike" cap="none"/>
            </a:br>
            <a:br>
              <a:rPr lang="en-US" sz="1800" b="0" i="0" u="none" strike="noStrike" cap="none"/>
            </a:br>
            <a:br>
              <a:rPr lang="en-US" sz="1800" b="0" i="0" u="none" strike="noStrike" cap="none"/>
            </a:b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br>
              <a:rPr lang="en-US" sz="1800" b="0" i="0" u="none" strike="noStrike" cap="none"/>
            </a:b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5"/>
        <p:cNvGrpSpPr/>
        <p:nvPr/>
      </p:nvGrpSpPr>
      <p:grpSpPr>
        <a:xfrm>
          <a:off x="0" y="0"/>
          <a:ext cx="0" cy="0"/>
          <a:chOff x="0" y="0"/>
          <a:chExt cx="0" cy="0"/>
        </a:xfrm>
      </p:grpSpPr>
      <p:sp>
        <p:nvSpPr>
          <p:cNvPr id="286" name="Google Shape;286;p63"/>
          <p:cNvSpPr txBox="1"/>
          <p:nvPr/>
        </p:nvSpPr>
        <p:spPr>
          <a:xfrm>
            <a:off x="1583280" y="293400"/>
            <a:ext cx="4512960" cy="1350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FFA300"/>
                </a:solidFill>
                <a:latin typeface="Barlow Condensed"/>
                <a:ea typeface="Barlow Condensed"/>
                <a:cs typeface="Barlow Condensed"/>
                <a:sym typeface="Barlow Condensed"/>
              </a:rPr>
              <a:t>Why the Mobile Home Park Act (MHPA)?</a:t>
            </a:r>
            <a:endParaRPr sz="3600" b="0" i="0" u="none" strike="noStrike" cap="none">
              <a:latin typeface="Arial"/>
              <a:ea typeface="Arial"/>
              <a:cs typeface="Arial"/>
              <a:sym typeface="Arial"/>
            </a:endParaRPr>
          </a:p>
        </p:txBody>
      </p:sp>
      <p:sp>
        <p:nvSpPr>
          <p:cNvPr id="287" name="Google Shape;287;p63"/>
          <p:cNvSpPr txBox="1"/>
          <p:nvPr/>
        </p:nvSpPr>
        <p:spPr>
          <a:xfrm>
            <a:off x="6333120" y="1643400"/>
            <a:ext cx="5274720" cy="5060880"/>
          </a:xfrm>
          <a:prstGeom prst="rect">
            <a:avLst/>
          </a:prstGeom>
          <a:noFill/>
          <a:ln>
            <a:noFill/>
          </a:ln>
        </p:spPr>
        <p:txBody>
          <a:bodyPr spcFirstLastPara="1" wrap="square" lIns="91425" tIns="45700" rIns="91425" bIns="45700" anchor="t" anchorCtr="0">
            <a:noAutofit/>
          </a:bodyPr>
          <a:lstStyle/>
          <a:p>
            <a:pPr marL="461880" marR="0" lvl="0" indent="-307800" algn="l" rtl="0">
              <a:lnSpc>
                <a:spcPct val="100000"/>
              </a:lnSpc>
              <a:spcBef>
                <a:spcPts val="0"/>
              </a:spcBef>
              <a:spcAft>
                <a:spcPts val="0"/>
              </a:spcAft>
              <a:buClr>
                <a:srgbClr val="003348"/>
              </a:buClr>
              <a:buSzPts val="855"/>
              <a:buFont typeface="Arial"/>
              <a:buChar char="•"/>
            </a:pPr>
            <a:r>
              <a:rPr lang="en-US" sz="1900" b="0" i="0" u="none" strike="noStrike" cap="none">
                <a:solidFill>
                  <a:srgbClr val="00729A"/>
                </a:solidFill>
                <a:latin typeface="Montserrat Medium"/>
                <a:ea typeface="Montserrat Medium"/>
                <a:cs typeface="Montserrat Medium"/>
                <a:sym typeface="Montserrat Medium"/>
              </a:rPr>
              <a:t>Reconoce que existe un desequilibrio de poder cuando alguien es dueño de su casa móvil pero alquila un lote de un  predios</a:t>
            </a:r>
            <a:endParaRPr sz="1900" b="0" i="0" u="none" strike="noStrike" cap="none">
              <a:latin typeface="Arial"/>
              <a:ea typeface="Arial"/>
              <a:cs typeface="Arial"/>
              <a:sym typeface="Arial"/>
            </a:endParaRPr>
          </a:p>
          <a:p>
            <a:pPr marL="461880" marR="0" lvl="0" indent="-130320" algn="l" rtl="0">
              <a:lnSpc>
                <a:spcPct val="100000"/>
              </a:lnSpc>
              <a:spcBef>
                <a:spcPts val="0"/>
              </a:spcBef>
              <a:spcAft>
                <a:spcPts val="0"/>
              </a:spcAft>
              <a:buNone/>
            </a:pPr>
            <a:r>
              <a:rPr lang="en-US" sz="1900" b="0" i="0" u="none" strike="noStrike" cap="none">
                <a:solidFill>
                  <a:srgbClr val="00729A"/>
                </a:solidFill>
                <a:latin typeface="Montserrat Medium"/>
                <a:ea typeface="Montserrat Medium"/>
                <a:cs typeface="Montserrat Medium"/>
                <a:sym typeface="Montserrat Medium"/>
              </a:rPr>
              <a:t> </a:t>
            </a:r>
            <a:endParaRPr sz="1900" b="0" i="0" u="none" strike="noStrike" cap="none">
              <a:latin typeface="Arial"/>
              <a:ea typeface="Arial"/>
              <a:cs typeface="Arial"/>
              <a:sym typeface="Arial"/>
            </a:endParaRPr>
          </a:p>
          <a:p>
            <a:pPr marL="461880" marR="0" lvl="0" indent="-307800" algn="l" rtl="0">
              <a:lnSpc>
                <a:spcPct val="100000"/>
              </a:lnSpc>
              <a:spcBef>
                <a:spcPts val="0"/>
              </a:spcBef>
              <a:spcAft>
                <a:spcPts val="0"/>
              </a:spcAft>
              <a:buClr>
                <a:srgbClr val="003348"/>
              </a:buClr>
              <a:buSzPts val="855"/>
              <a:buFont typeface="Arial"/>
              <a:buChar char="•"/>
            </a:pPr>
            <a:r>
              <a:rPr lang="en-US" sz="1900" b="0" i="0" u="none" strike="noStrike" cap="none">
                <a:solidFill>
                  <a:srgbClr val="00729A"/>
                </a:solidFill>
                <a:latin typeface="Montserrat Medium"/>
                <a:ea typeface="Montserrat Medium"/>
                <a:cs typeface="Montserrat Medium"/>
                <a:sym typeface="Montserrat Medium"/>
              </a:rPr>
              <a:t>Provee a los propietarios de casas móviles más derechos  que al inquilino promedio de un apartamento o casa</a:t>
            </a:r>
            <a:endParaRPr sz="1900" b="0" i="0" u="none" strike="noStrike" cap="none">
              <a:latin typeface="Arial"/>
              <a:ea typeface="Arial"/>
              <a:cs typeface="Arial"/>
              <a:sym typeface="Arial"/>
            </a:endParaRPr>
          </a:p>
          <a:p>
            <a:pPr marL="461880" marR="0" lvl="0" indent="-130320" algn="l" rtl="0">
              <a:lnSpc>
                <a:spcPct val="100000"/>
              </a:lnSpc>
              <a:spcBef>
                <a:spcPts val="0"/>
              </a:spcBef>
              <a:spcAft>
                <a:spcPts val="0"/>
              </a:spcAft>
              <a:buNone/>
            </a:pPr>
            <a:r>
              <a:rPr lang="en-US" sz="1900" b="0" i="0" u="none" strike="noStrike" cap="none">
                <a:solidFill>
                  <a:srgbClr val="00729A"/>
                </a:solidFill>
                <a:latin typeface="Montserrat Medium"/>
                <a:ea typeface="Montserrat Medium"/>
                <a:cs typeface="Montserrat Medium"/>
                <a:sym typeface="Montserrat Medium"/>
              </a:rPr>
              <a:t> </a:t>
            </a:r>
            <a:endParaRPr sz="1900" b="0" i="0" u="none" strike="noStrike" cap="none">
              <a:latin typeface="Arial"/>
              <a:ea typeface="Arial"/>
              <a:cs typeface="Arial"/>
              <a:sym typeface="Arial"/>
            </a:endParaRPr>
          </a:p>
          <a:p>
            <a:pPr marL="461880" marR="0" lvl="0" indent="-307800" algn="l" rtl="0">
              <a:lnSpc>
                <a:spcPct val="100000"/>
              </a:lnSpc>
              <a:spcBef>
                <a:spcPts val="0"/>
              </a:spcBef>
              <a:spcAft>
                <a:spcPts val="0"/>
              </a:spcAft>
              <a:buClr>
                <a:srgbClr val="003348"/>
              </a:buClr>
              <a:buSzPts val="855"/>
              <a:buFont typeface="Arial"/>
              <a:buChar char="•"/>
            </a:pPr>
            <a:r>
              <a:rPr lang="en-US" sz="1900" b="0" i="0" u="none" strike="noStrike" cap="none">
                <a:solidFill>
                  <a:srgbClr val="00729A"/>
                </a:solidFill>
                <a:latin typeface="Montserrat Medium"/>
                <a:ea typeface="Montserrat Medium"/>
                <a:cs typeface="Montserrat Medium"/>
                <a:sym typeface="Montserrat Medium"/>
              </a:rPr>
              <a:t>La mayoría de las obligaciones del arrendador (LL, por sus siglas en inglés) cubiertas en eta presentación, se encuentran en la Ley de Predios de Casas Móviles (MHPA, por sus siglas en inglés)</a:t>
            </a:r>
            <a:endParaRPr sz="1900" b="0" i="0" u="none" strike="noStrike" cap="none">
              <a:latin typeface="Arial"/>
              <a:ea typeface="Arial"/>
              <a:cs typeface="Arial"/>
              <a:sym typeface="Arial"/>
            </a:endParaRPr>
          </a:p>
          <a:p>
            <a:pPr marL="461880" marR="0" lvl="0" indent="-130320" algn="l" rtl="0">
              <a:lnSpc>
                <a:spcPct val="90000"/>
              </a:lnSpc>
              <a:spcBef>
                <a:spcPts val="0"/>
              </a:spcBef>
              <a:spcAft>
                <a:spcPts val="0"/>
              </a:spcAft>
              <a:buNone/>
            </a:pPr>
            <a:r>
              <a:rPr lang="en-US" sz="1900" b="0" i="0" u="none" strike="noStrike" cap="none">
                <a:solidFill>
                  <a:srgbClr val="00729A"/>
                </a:solidFill>
                <a:latin typeface="Montserrat Medium"/>
                <a:ea typeface="Montserrat Medium"/>
                <a:cs typeface="Montserrat Medium"/>
                <a:sym typeface="Montserrat Medium"/>
              </a:rPr>
              <a:t> </a:t>
            </a:r>
            <a:endParaRPr sz="1900" b="0" i="0" u="none" strike="noStrike" cap="none">
              <a:latin typeface="Arial"/>
              <a:ea typeface="Arial"/>
              <a:cs typeface="Arial"/>
              <a:sym typeface="Arial"/>
            </a:endParaRPr>
          </a:p>
        </p:txBody>
      </p:sp>
      <p:sp>
        <p:nvSpPr>
          <p:cNvPr id="288" name="Google Shape;288;p63"/>
          <p:cNvSpPr txBox="1"/>
          <p:nvPr/>
        </p:nvSpPr>
        <p:spPr>
          <a:xfrm>
            <a:off x="1583280" y="1578600"/>
            <a:ext cx="4512960" cy="5125680"/>
          </a:xfrm>
          <a:prstGeom prst="rect">
            <a:avLst/>
          </a:prstGeom>
          <a:noFill/>
          <a:ln>
            <a:noFill/>
          </a:ln>
        </p:spPr>
        <p:txBody>
          <a:bodyPr spcFirstLastPara="1" wrap="square" lIns="91425" tIns="45700" rIns="91425" bIns="45700" anchor="t" anchorCtr="0">
            <a:noAutofit/>
          </a:bodyPr>
          <a:lstStyle/>
          <a:p>
            <a:pPr marL="228600" marR="0" lvl="0" indent="-20304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Recognizes an imbalance of power exists when someone owns their mobile home but rents lot space from a park</a:t>
            </a:r>
            <a:endParaRPr sz="2400" b="0" i="0" u="none" strike="noStrike" cap="none">
              <a:latin typeface="Arial"/>
              <a:ea typeface="Arial"/>
              <a:cs typeface="Arial"/>
              <a:sym typeface="Arial"/>
            </a:endParaRPr>
          </a:p>
          <a:p>
            <a:pPr marL="228600" marR="0" lvl="0" indent="-20304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Provides mobile homeowners with more rights than the average tenant of an apartment or house</a:t>
            </a:r>
            <a:endParaRPr sz="2400" b="0" i="0" u="none" strike="noStrike" cap="none">
              <a:latin typeface="Arial"/>
              <a:ea typeface="Arial"/>
              <a:cs typeface="Arial"/>
              <a:sym typeface="Arial"/>
            </a:endParaRPr>
          </a:p>
          <a:p>
            <a:pPr marL="228600" marR="0" lvl="0" indent="-203040" algn="l" rtl="0">
              <a:lnSpc>
                <a:spcPct val="90000"/>
              </a:lnSpc>
              <a:spcBef>
                <a:spcPts val="1001"/>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Most of the landlord (LL) obligations covered in this presentation are found in the MHPA</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n-U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289" name="Google Shape;289;p63"/>
          <p:cNvSpPr txBox="1"/>
          <p:nvPr/>
        </p:nvSpPr>
        <p:spPr>
          <a:xfrm>
            <a:off x="6333120" y="293400"/>
            <a:ext cx="5274720" cy="1350000"/>
          </a:xfrm>
          <a:prstGeom prst="rect">
            <a:avLst/>
          </a:prstGeom>
          <a:noFill/>
          <a:ln>
            <a:noFill/>
          </a:ln>
        </p:spPr>
        <p:txBody>
          <a:bodyPr spcFirstLastPara="1" wrap="square" lIns="91425" tIns="45700" rIns="91425" bIns="45700" anchor="ctr" anchorCtr="0">
            <a:noAutofit/>
          </a:bodyPr>
          <a:lstStyle/>
          <a:p>
            <a:pPr marL="228600" marR="0" lvl="0" indent="0" algn="l" rtl="0">
              <a:lnSpc>
                <a:spcPct val="90000"/>
              </a:lnSpc>
              <a:spcBef>
                <a:spcPts val="0"/>
              </a:spcBef>
              <a:spcAft>
                <a:spcPts val="0"/>
              </a:spcAft>
              <a:buNone/>
            </a:pPr>
            <a:r>
              <a:rPr lang="en-US" sz="3200" b="1" i="0" u="none" strike="noStrike" cap="none">
                <a:solidFill>
                  <a:srgbClr val="FFA300"/>
                </a:solidFill>
                <a:latin typeface="Barlow Condensed"/>
                <a:ea typeface="Barlow Condensed"/>
                <a:cs typeface="Barlow Condensed"/>
                <a:sym typeface="Barlow Condensed"/>
              </a:rPr>
              <a:t>¿Por qué la ley de Predios de Casas Móviles (MHPA, por sus siglas en Inglés)?</a:t>
            </a:r>
            <a:endParaRPr sz="3200" b="0" i="0" u="none" strike="noStrike" cap="none">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6"/>
        <p:cNvGrpSpPr/>
        <p:nvPr/>
      </p:nvGrpSpPr>
      <p:grpSpPr>
        <a:xfrm>
          <a:off x="0" y="0"/>
          <a:ext cx="0" cy="0"/>
          <a:chOff x="0" y="0"/>
          <a:chExt cx="0" cy="0"/>
        </a:xfrm>
      </p:grpSpPr>
      <p:sp>
        <p:nvSpPr>
          <p:cNvPr id="637" name="Google Shape;637;p108"/>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2800" b="1" i="0" u="none" strike="noStrike" cap="none">
                <a:solidFill>
                  <a:srgbClr val="FFA300"/>
                </a:solidFill>
                <a:latin typeface="Barlow Condensed"/>
                <a:ea typeface="Barlow Condensed"/>
                <a:cs typeface="Barlow Condensed"/>
                <a:sym typeface="Barlow Condensed"/>
              </a:rPr>
              <a:t>DREP Complaint</a:t>
            </a:r>
            <a:endParaRPr sz="2800" b="0" i="0" u="none" strike="noStrike" cap="none">
              <a:latin typeface="Arial"/>
              <a:ea typeface="Arial"/>
              <a:cs typeface="Arial"/>
              <a:sym typeface="Arial"/>
            </a:endParaRPr>
          </a:p>
        </p:txBody>
      </p:sp>
      <p:sp>
        <p:nvSpPr>
          <p:cNvPr id="638" name="Google Shape;638;p108"/>
          <p:cNvSpPr txBox="1"/>
          <p:nvPr/>
        </p:nvSpPr>
        <p:spPr>
          <a:xfrm>
            <a:off x="6857640" y="1578600"/>
            <a:ext cx="4749840" cy="51256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b="0" strike="noStrike">
              <a:latin typeface="Arial"/>
              <a:ea typeface="Arial"/>
              <a:cs typeface="Arial"/>
              <a:sym typeface="Arial"/>
            </a:endParaRPr>
          </a:p>
        </p:txBody>
      </p:sp>
      <p:sp>
        <p:nvSpPr>
          <p:cNvPr id="639" name="Google Shape;639;p108"/>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a:p>
            <a:pPr marL="0" marR="0" lvl="0" indent="0" algn="l" rtl="0">
              <a:lnSpc>
                <a:spcPct val="90000"/>
              </a:lnSpc>
              <a:spcBef>
                <a:spcPts val="1001"/>
              </a:spcBef>
              <a:spcAft>
                <a:spcPts val="0"/>
              </a:spcAft>
              <a:buNone/>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900"/>
              <a:buFont typeface="Arial"/>
              <a:buChar char="•"/>
            </a:pPr>
            <a:r>
              <a:rPr lang="en-US" sz="2000" b="0" strike="noStrike">
                <a:solidFill>
                  <a:srgbClr val="003348"/>
                </a:solidFill>
                <a:latin typeface="Montserrat"/>
                <a:ea typeface="Montserrat"/>
                <a:cs typeface="Montserrat"/>
                <a:sym typeface="Montserrat"/>
              </a:rPr>
              <a:t> </a:t>
            </a:r>
            <a:endParaRPr sz="2000" b="0" strike="noStrike">
              <a:latin typeface="Arial"/>
              <a:ea typeface="Arial"/>
              <a:cs typeface="Arial"/>
              <a:sym typeface="Arial"/>
            </a:endParaRPr>
          </a:p>
          <a:p>
            <a:pPr marL="228600" marR="0" lvl="0" indent="-50759" algn="l" rtl="0">
              <a:lnSpc>
                <a:spcPct val="90000"/>
              </a:lnSpc>
              <a:spcBef>
                <a:spcPts val="1001"/>
              </a:spcBef>
              <a:spcAft>
                <a:spcPts val="0"/>
              </a:spcAft>
              <a:buNone/>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p:txBody>
      </p:sp>
      <p:sp>
        <p:nvSpPr>
          <p:cNvPr id="640" name="Google Shape;640;p108"/>
          <p:cNvSpPr txBox="1"/>
          <p:nvPr/>
        </p:nvSpPr>
        <p:spPr>
          <a:xfrm>
            <a:off x="6657840" y="167760"/>
            <a:ext cx="494964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200" b="1" strike="noStrike">
                <a:solidFill>
                  <a:srgbClr val="FFA300"/>
                </a:solidFill>
                <a:latin typeface="Barlow Condensed"/>
                <a:ea typeface="Barlow Condensed"/>
                <a:cs typeface="Barlow Condensed"/>
                <a:sym typeface="Barlow Condensed"/>
              </a:rPr>
              <a:t>Queja de DREP</a:t>
            </a:r>
            <a:endParaRPr sz="3200" b="0" strike="noStrike">
              <a:latin typeface="Arial"/>
              <a:ea typeface="Arial"/>
              <a:cs typeface="Arial"/>
              <a:sym typeface="Arial"/>
            </a:endParaRPr>
          </a:p>
        </p:txBody>
      </p:sp>
      <p:pic>
        <p:nvPicPr>
          <p:cNvPr id="641" name="Google Shape;641;p108"/>
          <p:cNvPicPr preferRelativeResize="0"/>
          <p:nvPr/>
        </p:nvPicPr>
        <p:blipFill rotWithShape="1">
          <a:blip r:embed="rId3">
            <a:alphaModFix/>
          </a:blip>
          <a:srcRect/>
          <a:stretch/>
        </p:blipFill>
        <p:spPr>
          <a:xfrm>
            <a:off x="3278520" y="1449360"/>
            <a:ext cx="7077960" cy="2162520"/>
          </a:xfrm>
          <a:prstGeom prst="rect">
            <a:avLst/>
          </a:prstGeom>
          <a:noFill/>
          <a:ln>
            <a:noFill/>
          </a:ln>
        </p:spPr>
      </p:pic>
      <p:pic>
        <p:nvPicPr>
          <p:cNvPr id="642" name="Google Shape;642;p108"/>
          <p:cNvPicPr preferRelativeResize="0"/>
          <p:nvPr/>
        </p:nvPicPr>
        <p:blipFill rotWithShape="1">
          <a:blip r:embed="rId4">
            <a:alphaModFix/>
          </a:blip>
          <a:srcRect/>
          <a:stretch/>
        </p:blipFill>
        <p:spPr>
          <a:xfrm>
            <a:off x="3340440" y="3990960"/>
            <a:ext cx="6954120" cy="233388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6"/>
        <p:cNvGrpSpPr/>
        <p:nvPr/>
      </p:nvGrpSpPr>
      <p:grpSpPr>
        <a:xfrm>
          <a:off x="0" y="0"/>
          <a:ext cx="0" cy="0"/>
          <a:chOff x="0" y="0"/>
          <a:chExt cx="0" cy="0"/>
        </a:xfrm>
      </p:grpSpPr>
      <p:sp>
        <p:nvSpPr>
          <p:cNvPr id="647" name="Google Shape;647;p109"/>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2800" b="1" strike="noStrike">
                <a:solidFill>
                  <a:srgbClr val="FFA300"/>
                </a:solidFill>
                <a:latin typeface="Barlow Condensed"/>
                <a:ea typeface="Barlow Condensed"/>
                <a:cs typeface="Barlow Condensed"/>
                <a:sym typeface="Barlow Condensed"/>
              </a:rPr>
              <a:t>DREP Complaint</a:t>
            </a:r>
            <a:endParaRPr sz="2800" b="0" strike="noStrike">
              <a:latin typeface="Arial"/>
              <a:ea typeface="Arial"/>
              <a:cs typeface="Arial"/>
              <a:sym typeface="Arial"/>
            </a:endParaRPr>
          </a:p>
        </p:txBody>
      </p:sp>
      <p:sp>
        <p:nvSpPr>
          <p:cNvPr id="648" name="Google Shape;648;p109"/>
          <p:cNvSpPr txBox="1"/>
          <p:nvPr/>
        </p:nvSpPr>
        <p:spPr>
          <a:xfrm>
            <a:off x="6857640" y="1578600"/>
            <a:ext cx="4749840" cy="51256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b="0" strike="noStrike">
              <a:latin typeface="Arial"/>
              <a:ea typeface="Arial"/>
              <a:cs typeface="Arial"/>
              <a:sym typeface="Arial"/>
            </a:endParaRPr>
          </a:p>
        </p:txBody>
      </p:sp>
      <p:sp>
        <p:nvSpPr>
          <p:cNvPr id="649" name="Google Shape;649;p109"/>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a:p>
            <a:pPr marL="0" marR="0" lvl="0" indent="0" algn="l" rtl="0">
              <a:lnSpc>
                <a:spcPct val="90000"/>
              </a:lnSpc>
              <a:spcBef>
                <a:spcPts val="1001"/>
              </a:spcBef>
              <a:spcAft>
                <a:spcPts val="0"/>
              </a:spcAft>
              <a:buNone/>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900"/>
              <a:buFont typeface="Arial"/>
              <a:buChar char="•"/>
            </a:pPr>
            <a:r>
              <a:rPr lang="en-US" sz="2000" b="0" strike="noStrike">
                <a:solidFill>
                  <a:srgbClr val="003348"/>
                </a:solidFill>
                <a:latin typeface="Montserrat"/>
                <a:ea typeface="Montserrat"/>
                <a:cs typeface="Montserrat"/>
                <a:sym typeface="Montserrat"/>
              </a:rPr>
              <a:t> </a:t>
            </a:r>
            <a:endParaRPr sz="2000" b="0" strike="noStrike">
              <a:latin typeface="Arial"/>
              <a:ea typeface="Arial"/>
              <a:cs typeface="Arial"/>
              <a:sym typeface="Arial"/>
            </a:endParaRPr>
          </a:p>
          <a:p>
            <a:pPr marL="228600" marR="0" lvl="0" indent="-50759" algn="l" rtl="0">
              <a:lnSpc>
                <a:spcPct val="90000"/>
              </a:lnSpc>
              <a:spcBef>
                <a:spcPts val="1001"/>
              </a:spcBef>
              <a:spcAft>
                <a:spcPts val="0"/>
              </a:spcAft>
              <a:buNone/>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p:txBody>
      </p:sp>
      <p:pic>
        <p:nvPicPr>
          <p:cNvPr id="650" name="Google Shape;650;p109"/>
          <p:cNvPicPr preferRelativeResize="0"/>
          <p:nvPr/>
        </p:nvPicPr>
        <p:blipFill rotWithShape="1">
          <a:blip r:embed="rId3">
            <a:alphaModFix/>
          </a:blip>
          <a:srcRect/>
          <a:stretch/>
        </p:blipFill>
        <p:spPr>
          <a:xfrm>
            <a:off x="3242880" y="1396800"/>
            <a:ext cx="6830280" cy="1657440"/>
          </a:xfrm>
          <a:prstGeom prst="rect">
            <a:avLst/>
          </a:prstGeom>
          <a:noFill/>
          <a:ln>
            <a:noFill/>
          </a:ln>
        </p:spPr>
      </p:pic>
      <p:pic>
        <p:nvPicPr>
          <p:cNvPr id="651" name="Google Shape;651;p109"/>
          <p:cNvPicPr preferRelativeResize="0"/>
          <p:nvPr/>
        </p:nvPicPr>
        <p:blipFill rotWithShape="1">
          <a:blip r:embed="rId4">
            <a:alphaModFix/>
          </a:blip>
          <a:srcRect/>
          <a:stretch/>
        </p:blipFill>
        <p:spPr>
          <a:xfrm>
            <a:off x="3529080" y="3124800"/>
            <a:ext cx="6496920" cy="372492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5"/>
        <p:cNvGrpSpPr/>
        <p:nvPr/>
      </p:nvGrpSpPr>
      <p:grpSpPr>
        <a:xfrm>
          <a:off x="0" y="0"/>
          <a:ext cx="0" cy="0"/>
          <a:chOff x="0" y="0"/>
          <a:chExt cx="0" cy="0"/>
        </a:xfrm>
      </p:grpSpPr>
      <p:sp>
        <p:nvSpPr>
          <p:cNvPr id="656" name="Google Shape;656;p110"/>
          <p:cNvSpPr txBox="1"/>
          <p:nvPr/>
        </p:nvSpPr>
        <p:spPr>
          <a:xfrm>
            <a:off x="1542960" y="484920"/>
            <a:ext cx="4552920" cy="1093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b="1" strike="noStrike">
                <a:solidFill>
                  <a:srgbClr val="FFA300"/>
                </a:solidFill>
                <a:latin typeface="Barlow Condensed"/>
                <a:ea typeface="Barlow Condensed"/>
                <a:cs typeface="Barlow Condensed"/>
                <a:sym typeface="Barlow Condensed"/>
              </a:rPr>
              <a:t>Other Resolutions</a:t>
            </a:r>
            <a:endParaRPr sz="3200" b="0" strike="noStrike">
              <a:latin typeface="Arial"/>
              <a:ea typeface="Arial"/>
              <a:cs typeface="Arial"/>
              <a:sym typeface="Arial"/>
            </a:endParaRPr>
          </a:p>
        </p:txBody>
      </p:sp>
      <p:sp>
        <p:nvSpPr>
          <p:cNvPr id="657" name="Google Shape;657;p110"/>
          <p:cNvSpPr txBox="1"/>
          <p:nvPr/>
        </p:nvSpPr>
        <p:spPr>
          <a:xfrm>
            <a:off x="6857640" y="1923120"/>
            <a:ext cx="4749840" cy="4437000"/>
          </a:xfrm>
          <a:prstGeom prst="rect">
            <a:avLst/>
          </a:prstGeom>
          <a:noFill/>
          <a:ln>
            <a:noFill/>
          </a:ln>
        </p:spPr>
        <p:txBody>
          <a:bodyPr spcFirstLastPara="1" wrap="square" lIns="91425" tIns="45700" rIns="91425" bIns="45700" anchor="t" anchorCtr="0">
            <a:noAutofit/>
          </a:bodyPr>
          <a:lstStyle/>
          <a:p>
            <a:pPr marL="914400" marR="0" lvl="0" indent="-457200" algn="l" rtl="0">
              <a:lnSpc>
                <a:spcPct val="90000"/>
              </a:lnSpc>
              <a:spcBef>
                <a:spcPts val="0"/>
              </a:spcBef>
              <a:spcAft>
                <a:spcPts val="0"/>
              </a:spcAft>
              <a:buClr>
                <a:srgbClr val="003348"/>
              </a:buClr>
              <a:buSzPts val="1260"/>
              <a:buFont typeface="Arial"/>
              <a:buChar char="•"/>
            </a:pPr>
            <a:r>
              <a:rPr lang="en-US" sz="2800" b="0" strike="noStrike">
                <a:solidFill>
                  <a:srgbClr val="007096"/>
                </a:solidFill>
                <a:latin typeface="Montserrat"/>
                <a:ea typeface="Montserrat"/>
                <a:cs typeface="Montserrat"/>
                <a:sym typeface="Montserrat"/>
              </a:rPr>
              <a:t>¡Póngase en contacto con CPLP! </a:t>
            </a:r>
            <a:endParaRPr sz="2800" b="0" strike="noStrike">
              <a:latin typeface="Arial"/>
              <a:ea typeface="Arial"/>
              <a:cs typeface="Arial"/>
              <a:sym typeface="Arial"/>
            </a:endParaRPr>
          </a:p>
          <a:p>
            <a:pPr marL="914400" marR="0" lvl="0" indent="-457200" algn="l" rtl="0">
              <a:lnSpc>
                <a:spcPct val="90000"/>
              </a:lnSpc>
              <a:spcBef>
                <a:spcPts val="0"/>
              </a:spcBef>
              <a:spcAft>
                <a:spcPts val="0"/>
              </a:spcAft>
              <a:buClr>
                <a:srgbClr val="003348"/>
              </a:buClr>
              <a:buSzPts val="1260"/>
              <a:buFont typeface="Arial"/>
              <a:buChar char="•"/>
            </a:pPr>
            <a:r>
              <a:rPr lang="en-US" sz="2800" b="0" strike="noStrike">
                <a:solidFill>
                  <a:srgbClr val="007096"/>
                </a:solidFill>
                <a:latin typeface="Montserrat"/>
                <a:ea typeface="Montserrat"/>
                <a:cs typeface="Montserrat"/>
                <a:sym typeface="Montserrat"/>
              </a:rPr>
              <a:t> </a:t>
            </a:r>
            <a:endParaRPr sz="2800" b="0" strike="noStrike">
              <a:latin typeface="Arial"/>
              <a:ea typeface="Arial"/>
              <a:cs typeface="Arial"/>
              <a:sym typeface="Arial"/>
            </a:endParaRPr>
          </a:p>
          <a:p>
            <a:pPr marL="914400" marR="0" lvl="0" indent="-457200" algn="l" rtl="0">
              <a:lnSpc>
                <a:spcPct val="90000"/>
              </a:lnSpc>
              <a:spcBef>
                <a:spcPts val="0"/>
              </a:spcBef>
              <a:spcAft>
                <a:spcPts val="0"/>
              </a:spcAft>
              <a:buClr>
                <a:srgbClr val="003348"/>
              </a:buClr>
              <a:buSzPts val="1260"/>
              <a:buFont typeface="Arial"/>
              <a:buChar char="•"/>
            </a:pPr>
            <a:r>
              <a:rPr lang="en-US" sz="2800" b="0" strike="noStrike">
                <a:solidFill>
                  <a:srgbClr val="007096"/>
                </a:solidFill>
                <a:latin typeface="Montserrat"/>
                <a:ea typeface="Montserrat"/>
                <a:cs typeface="Montserrat"/>
                <a:sym typeface="Montserrat"/>
              </a:rPr>
              <a:t>Le podemos ayudar a identificar acciones de represalias y guiarlo a través del proceso de quejas DREP</a:t>
            </a:r>
            <a:endParaRPr sz="2800" b="0" strike="noStrike">
              <a:latin typeface="Arial"/>
              <a:ea typeface="Arial"/>
              <a:cs typeface="Arial"/>
              <a:sym typeface="Arial"/>
            </a:endParaRPr>
          </a:p>
        </p:txBody>
      </p:sp>
      <p:sp>
        <p:nvSpPr>
          <p:cNvPr id="658" name="Google Shape;658;p110"/>
          <p:cNvSpPr txBox="1"/>
          <p:nvPr/>
        </p:nvSpPr>
        <p:spPr>
          <a:xfrm>
            <a:off x="1663200" y="1923120"/>
            <a:ext cx="5194440" cy="445032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n-US" sz="2800" b="0" strike="noStrike">
                <a:solidFill>
                  <a:srgbClr val="003348"/>
                </a:solidFill>
                <a:latin typeface="Montserrat"/>
                <a:ea typeface="Montserrat"/>
                <a:cs typeface="Montserrat"/>
                <a:sym typeface="Montserrat"/>
              </a:rPr>
              <a:t>Contact CPLP!</a:t>
            </a:r>
            <a:endParaRPr sz="2800" b="0" strike="noStrik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n-US" sz="2800" b="0" strike="noStrike">
                <a:solidFill>
                  <a:srgbClr val="003348"/>
                </a:solidFill>
                <a:latin typeface="Montserrat"/>
                <a:ea typeface="Montserrat"/>
                <a:cs typeface="Montserrat"/>
                <a:sym typeface="Montserrat"/>
              </a:rPr>
              <a:t>We can help identify retaliatory action and guide you through the DREP process</a:t>
            </a:r>
            <a:endParaRPr sz="2800" b="0" strike="noStrik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900"/>
              <a:buFont typeface="Arial"/>
              <a:buChar char="•"/>
            </a:pPr>
            <a:r>
              <a:rPr lang="en-US" sz="2000" b="0" strike="noStrike">
                <a:solidFill>
                  <a:srgbClr val="003348"/>
                </a:solidFill>
                <a:latin typeface="Montserrat"/>
                <a:ea typeface="Montserrat"/>
                <a:cs typeface="Montserrat"/>
                <a:sym typeface="Montserrat"/>
              </a:rPr>
              <a:t> </a:t>
            </a:r>
            <a:endParaRPr sz="2000" b="0" strike="noStrike">
              <a:latin typeface="Arial"/>
              <a:ea typeface="Arial"/>
              <a:cs typeface="Arial"/>
              <a:sym typeface="Arial"/>
            </a:endParaRPr>
          </a:p>
          <a:p>
            <a:pPr marL="228600" marR="0" lvl="0" indent="-50759" algn="l" rtl="0">
              <a:lnSpc>
                <a:spcPct val="90000"/>
              </a:lnSpc>
              <a:spcBef>
                <a:spcPts val="1001"/>
              </a:spcBef>
              <a:spcAft>
                <a:spcPts val="0"/>
              </a:spcAft>
              <a:buNone/>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p:txBody>
      </p:sp>
      <p:sp>
        <p:nvSpPr>
          <p:cNvPr id="659" name="Google Shape;659;p110"/>
          <p:cNvSpPr txBox="1"/>
          <p:nvPr/>
        </p:nvSpPr>
        <p:spPr>
          <a:xfrm>
            <a:off x="6657840" y="484920"/>
            <a:ext cx="4949640" cy="1158480"/>
          </a:xfrm>
          <a:prstGeom prst="rect">
            <a:avLst/>
          </a:prstGeom>
          <a:no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None/>
            </a:pPr>
            <a:r>
              <a:rPr lang="en-US" sz="2800" b="1" strike="noStrike">
                <a:solidFill>
                  <a:srgbClr val="FFA300"/>
                </a:solidFill>
                <a:latin typeface="Barlow Condensed"/>
                <a:ea typeface="Barlow Condensed"/>
                <a:cs typeface="Barlow Condensed"/>
                <a:sym typeface="Barlow Condensed"/>
              </a:rPr>
              <a:t>Otras opciones disponibles para resolución del caso</a:t>
            </a:r>
            <a:endParaRPr sz="2800" b="0" strike="noStrike">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3"/>
        <p:cNvGrpSpPr/>
        <p:nvPr/>
      </p:nvGrpSpPr>
      <p:grpSpPr>
        <a:xfrm>
          <a:off x="0" y="0"/>
          <a:ext cx="0" cy="0"/>
          <a:chOff x="0" y="0"/>
          <a:chExt cx="0" cy="0"/>
        </a:xfrm>
      </p:grpSpPr>
      <p:sp>
        <p:nvSpPr>
          <p:cNvPr id="664" name="Google Shape;664;p111"/>
          <p:cNvSpPr txBox="1"/>
          <p:nvPr/>
        </p:nvSpPr>
        <p:spPr>
          <a:xfrm>
            <a:off x="1520280" y="54000"/>
            <a:ext cx="5644800" cy="10335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strike="noStrike">
                <a:solidFill>
                  <a:srgbClr val="FFA300"/>
                </a:solidFill>
                <a:latin typeface="Barlow Condensed"/>
                <a:ea typeface="Barlow Condensed"/>
                <a:cs typeface="Barlow Condensed"/>
                <a:sym typeface="Barlow Condensed"/>
              </a:rPr>
              <a:t>HOW TO CONTACT CPLP:</a:t>
            </a:r>
            <a:endParaRPr sz="3600" b="0" strike="noStrike">
              <a:latin typeface="Arial"/>
              <a:ea typeface="Arial"/>
              <a:cs typeface="Arial"/>
              <a:sym typeface="Arial"/>
            </a:endParaRPr>
          </a:p>
        </p:txBody>
      </p:sp>
      <p:sp>
        <p:nvSpPr>
          <p:cNvPr id="665" name="Google Shape;665;p111"/>
          <p:cNvSpPr txBox="1"/>
          <p:nvPr/>
        </p:nvSpPr>
        <p:spPr>
          <a:xfrm>
            <a:off x="6934680" y="946800"/>
            <a:ext cx="5194440" cy="575748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0"/>
              </a:spcBef>
              <a:spcAft>
                <a:spcPts val="0"/>
              </a:spcAft>
              <a:buNone/>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a:p>
            <a:pPr marL="228600" marR="0" lvl="0" indent="0" algn="l" rtl="0">
              <a:lnSpc>
                <a:spcPct val="90000"/>
              </a:lnSpc>
              <a:spcBef>
                <a:spcPts val="1001"/>
              </a:spcBef>
              <a:spcAft>
                <a:spcPts val="0"/>
              </a:spcAft>
              <a:buNone/>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p:txBody>
      </p:sp>
      <p:sp>
        <p:nvSpPr>
          <p:cNvPr id="666" name="Google Shape;666;p111"/>
          <p:cNvSpPr txBox="1"/>
          <p:nvPr/>
        </p:nvSpPr>
        <p:spPr>
          <a:xfrm>
            <a:off x="1583280" y="1087560"/>
            <a:ext cx="5194440" cy="5322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003348"/>
              </a:buClr>
              <a:buSzPts val="1260"/>
              <a:buFont typeface="Arial"/>
              <a:buChar char="•"/>
            </a:pPr>
            <a:r>
              <a:rPr lang="en-US" sz="2800" b="0" strike="noStrike">
                <a:solidFill>
                  <a:srgbClr val="003348"/>
                </a:solidFill>
                <a:latin typeface="Montserrat"/>
                <a:ea typeface="Montserrat"/>
                <a:cs typeface="Montserrat"/>
                <a:sym typeface="Montserrat"/>
              </a:rPr>
              <a:t>Online Intake Form:</a:t>
            </a:r>
            <a:endParaRPr sz="2800" b="0" strike="noStrike">
              <a:latin typeface="Arial"/>
              <a:ea typeface="Arial"/>
              <a:cs typeface="Arial"/>
              <a:sym typeface="Arial"/>
            </a:endParaRPr>
          </a:p>
          <a:p>
            <a:pPr marL="228600" marR="0" lvl="0" indent="0" algn="l" rtl="0">
              <a:lnSpc>
                <a:spcPct val="80000"/>
              </a:lnSpc>
              <a:spcBef>
                <a:spcPts val="1001"/>
              </a:spcBef>
              <a:spcAft>
                <a:spcPts val="0"/>
              </a:spcAft>
              <a:buNone/>
            </a:pPr>
            <a:r>
              <a:rPr lang="en-US" sz="2200" b="0" u="sng" strike="noStrike">
                <a:solidFill>
                  <a:schemeClr val="hlink"/>
                </a:solidFill>
                <a:latin typeface="Montserrat"/>
                <a:ea typeface="Montserrat"/>
                <a:cs typeface="Montserrat"/>
                <a:sym typeface="Montserrat"/>
                <a:hlinkClick r:id="rId3"/>
              </a:rPr>
              <a:t>CPLP Intake Form Just Housing and Mobile Home Initiatives</a:t>
            </a:r>
            <a:endParaRPr sz="2200" b="0" strike="noStrike">
              <a:latin typeface="Arial"/>
              <a:ea typeface="Arial"/>
              <a:cs typeface="Arial"/>
              <a:sym typeface="Arial"/>
            </a:endParaRPr>
          </a:p>
          <a:p>
            <a:pPr marL="228600" marR="0" lvl="0" indent="-228600" algn="l" rtl="0">
              <a:lnSpc>
                <a:spcPct val="80000"/>
              </a:lnSpc>
              <a:spcBef>
                <a:spcPts val="1001"/>
              </a:spcBef>
              <a:spcAft>
                <a:spcPts val="0"/>
              </a:spcAft>
              <a:buClr>
                <a:srgbClr val="003348"/>
              </a:buClr>
              <a:buSzPts val="1260"/>
              <a:buFont typeface="Arial"/>
              <a:buChar char="•"/>
            </a:pPr>
            <a:r>
              <a:rPr lang="en-US" sz="2800" b="0" strike="noStrike">
                <a:solidFill>
                  <a:srgbClr val="003348"/>
                </a:solidFill>
                <a:latin typeface="Montserrat"/>
                <a:ea typeface="Montserrat"/>
                <a:cs typeface="Montserrat"/>
                <a:sym typeface="Montserrat"/>
              </a:rPr>
              <a:t>Email:</a:t>
            </a:r>
            <a:endParaRPr sz="2800" b="0" strike="noStrike">
              <a:latin typeface="Arial"/>
              <a:ea typeface="Arial"/>
              <a:cs typeface="Arial"/>
              <a:sym typeface="Arial"/>
            </a:endParaRPr>
          </a:p>
          <a:p>
            <a:pPr marL="228600" marR="0" lvl="0" indent="0" algn="l" rtl="0">
              <a:lnSpc>
                <a:spcPct val="80000"/>
              </a:lnSpc>
              <a:spcBef>
                <a:spcPts val="1001"/>
              </a:spcBef>
              <a:spcAft>
                <a:spcPts val="0"/>
              </a:spcAft>
              <a:buNone/>
            </a:pPr>
            <a:r>
              <a:rPr lang="en-US" sz="1800" b="1" u="sng" strike="noStrike">
                <a:solidFill>
                  <a:schemeClr val="hlink"/>
                </a:solidFill>
                <a:latin typeface="Montserrat"/>
                <a:ea typeface="Montserrat"/>
                <a:cs typeface="Montserrat"/>
                <a:sym typeface="Montserrat"/>
                <a:hlinkClick r:id="rId4"/>
              </a:rPr>
              <a:t>contact@copovertylawproject.org</a:t>
            </a:r>
            <a:endParaRPr sz="1800" b="0" strike="noStrike">
              <a:latin typeface="Arial"/>
              <a:ea typeface="Arial"/>
              <a:cs typeface="Arial"/>
              <a:sym typeface="Arial"/>
            </a:endParaRPr>
          </a:p>
          <a:p>
            <a:pPr marL="228600" marR="0" lvl="0" indent="0" algn="l" rtl="0">
              <a:lnSpc>
                <a:spcPct val="80000"/>
              </a:lnSpc>
              <a:spcBef>
                <a:spcPts val="1001"/>
              </a:spcBef>
              <a:spcAft>
                <a:spcPts val="0"/>
              </a:spcAft>
              <a:buNone/>
            </a:pPr>
            <a:r>
              <a:rPr lang="en-US" sz="1800" b="1" strike="noStrike">
                <a:solidFill>
                  <a:srgbClr val="003348"/>
                </a:solidFill>
                <a:latin typeface="Montserrat"/>
                <a:ea typeface="Montserrat"/>
                <a:cs typeface="Montserrat"/>
                <a:sym typeface="Montserrat"/>
              </a:rPr>
              <a:t> </a:t>
            </a:r>
            <a:endParaRPr sz="1800" b="0" strike="noStrike">
              <a:latin typeface="Arial"/>
              <a:ea typeface="Arial"/>
              <a:cs typeface="Arial"/>
              <a:sym typeface="Arial"/>
            </a:endParaRPr>
          </a:p>
          <a:p>
            <a:pPr marL="228600" marR="0" lvl="0" indent="-216000" algn="l" rtl="0">
              <a:lnSpc>
                <a:spcPct val="80000"/>
              </a:lnSpc>
              <a:spcBef>
                <a:spcPts val="1001"/>
              </a:spcBef>
              <a:spcAft>
                <a:spcPts val="0"/>
              </a:spcAft>
              <a:buClr>
                <a:srgbClr val="003348"/>
              </a:buClr>
              <a:buSzPts val="1170"/>
              <a:buFont typeface="Arial"/>
              <a:buChar char="•"/>
            </a:pPr>
            <a:r>
              <a:rPr lang="en-US" sz="2600" b="0" strike="noStrike">
                <a:solidFill>
                  <a:srgbClr val="003348"/>
                </a:solidFill>
                <a:latin typeface="Montserrat"/>
                <a:ea typeface="Montserrat"/>
                <a:cs typeface="Montserrat"/>
                <a:sym typeface="Montserrat"/>
              </a:rPr>
              <a:t>Phone number (English):</a:t>
            </a:r>
            <a:endParaRPr sz="2600" b="0" strike="noStrike">
              <a:latin typeface="Arial"/>
              <a:ea typeface="Arial"/>
              <a:cs typeface="Arial"/>
              <a:sym typeface="Arial"/>
            </a:endParaRPr>
          </a:p>
          <a:p>
            <a:pPr marL="228600" marR="0" lvl="0" indent="0" algn="l" rtl="0">
              <a:lnSpc>
                <a:spcPct val="80000"/>
              </a:lnSpc>
              <a:spcBef>
                <a:spcPts val="1001"/>
              </a:spcBef>
              <a:spcAft>
                <a:spcPts val="0"/>
              </a:spcAft>
              <a:buNone/>
            </a:pPr>
            <a:r>
              <a:rPr lang="en-US" sz="2600" b="1" strike="noStrike">
                <a:solidFill>
                  <a:srgbClr val="FFA300"/>
                </a:solidFill>
                <a:latin typeface="Montserrat"/>
                <a:ea typeface="Montserrat"/>
                <a:cs typeface="Montserrat"/>
                <a:sym typeface="Montserrat"/>
              </a:rPr>
              <a:t>(720) 515-6130</a:t>
            </a:r>
            <a:endParaRPr sz="2600" b="0" strike="noStrike">
              <a:latin typeface="Arial"/>
              <a:ea typeface="Arial"/>
              <a:cs typeface="Arial"/>
              <a:sym typeface="Arial"/>
            </a:endParaRPr>
          </a:p>
          <a:p>
            <a:pPr marL="228600" marR="0" lvl="0" indent="-216000" algn="l" rtl="0">
              <a:lnSpc>
                <a:spcPct val="80000"/>
              </a:lnSpc>
              <a:spcBef>
                <a:spcPts val="1001"/>
              </a:spcBef>
              <a:spcAft>
                <a:spcPts val="0"/>
              </a:spcAft>
              <a:buClr>
                <a:srgbClr val="003348"/>
              </a:buClr>
              <a:buSzPts val="1170"/>
              <a:buFont typeface="Arial"/>
              <a:buChar char="•"/>
            </a:pPr>
            <a:r>
              <a:rPr lang="en-US" sz="2600" b="0" strike="noStrike">
                <a:solidFill>
                  <a:srgbClr val="003348"/>
                </a:solidFill>
                <a:latin typeface="Montserrat"/>
                <a:ea typeface="Montserrat"/>
                <a:cs typeface="Montserrat"/>
                <a:sym typeface="Montserrat"/>
              </a:rPr>
              <a:t>Phone number (Spanish):</a:t>
            </a:r>
            <a:endParaRPr sz="2600" b="0" strike="noStrike">
              <a:latin typeface="Arial"/>
              <a:ea typeface="Arial"/>
              <a:cs typeface="Arial"/>
              <a:sym typeface="Arial"/>
            </a:endParaRPr>
          </a:p>
          <a:p>
            <a:pPr marL="228600" marR="0" lvl="0" indent="0" algn="l" rtl="0">
              <a:lnSpc>
                <a:spcPct val="80000"/>
              </a:lnSpc>
              <a:spcBef>
                <a:spcPts val="1001"/>
              </a:spcBef>
              <a:spcAft>
                <a:spcPts val="0"/>
              </a:spcAft>
              <a:buNone/>
            </a:pPr>
            <a:r>
              <a:rPr lang="en-US" sz="2200" b="1" strike="noStrike">
                <a:solidFill>
                  <a:srgbClr val="FFA300"/>
                </a:solidFill>
                <a:latin typeface="Montserrat"/>
                <a:ea typeface="Montserrat"/>
                <a:cs typeface="Montserrat"/>
                <a:sym typeface="Montserrat"/>
              </a:rPr>
              <a:t>(720) 500-2587</a:t>
            </a:r>
            <a:endParaRPr sz="2200" b="0" strike="noStrike">
              <a:latin typeface="Arial"/>
              <a:ea typeface="Arial"/>
              <a:cs typeface="Arial"/>
              <a:sym typeface="Arial"/>
            </a:endParaRPr>
          </a:p>
          <a:p>
            <a:pPr marL="228600" marR="0" lvl="0" indent="-216000" algn="l" rtl="0">
              <a:lnSpc>
                <a:spcPct val="80000"/>
              </a:lnSpc>
              <a:spcBef>
                <a:spcPts val="1001"/>
              </a:spcBef>
              <a:spcAft>
                <a:spcPts val="0"/>
              </a:spcAft>
              <a:buClr>
                <a:srgbClr val="003348"/>
              </a:buClr>
              <a:buSzPts val="1170"/>
              <a:buFont typeface="Arial"/>
              <a:buChar char="•"/>
            </a:pPr>
            <a:r>
              <a:rPr lang="en-US" sz="2600" b="0" strike="noStrike">
                <a:solidFill>
                  <a:srgbClr val="003348"/>
                </a:solidFill>
                <a:latin typeface="Montserrat"/>
                <a:ea typeface="Montserrat"/>
                <a:cs typeface="Montserrat"/>
                <a:sym typeface="Montserrat"/>
              </a:rPr>
              <a:t>We use Language Line to help in other languages.</a:t>
            </a:r>
            <a:endParaRPr sz="2600" b="0" strike="noStrike">
              <a:latin typeface="Arial"/>
              <a:ea typeface="Arial"/>
              <a:cs typeface="Arial"/>
              <a:sym typeface="Arial"/>
            </a:endParaRPr>
          </a:p>
          <a:p>
            <a:pPr marL="228600" marR="0" lvl="0" indent="0" algn="l" rtl="0">
              <a:lnSpc>
                <a:spcPct val="90000"/>
              </a:lnSpc>
              <a:spcBef>
                <a:spcPts val="1001"/>
              </a:spcBef>
              <a:spcAft>
                <a:spcPts val="0"/>
              </a:spcAft>
              <a:buNone/>
            </a:pPr>
            <a:r>
              <a:rPr lang="en-US" sz="2800" b="0" strike="noStrike">
                <a:solidFill>
                  <a:srgbClr val="003348"/>
                </a:solidFill>
                <a:latin typeface="Montserrat"/>
                <a:ea typeface="Montserrat"/>
                <a:cs typeface="Montserrat"/>
                <a:sym typeface="Montserrat"/>
              </a:rPr>
              <a:t> </a:t>
            </a:r>
            <a:endParaRPr sz="2800" b="0" strike="noStrike">
              <a:latin typeface="Arial"/>
              <a:ea typeface="Arial"/>
              <a:cs typeface="Arial"/>
              <a:sym typeface="Arial"/>
            </a:endParaRPr>
          </a:p>
        </p:txBody>
      </p:sp>
      <p:sp>
        <p:nvSpPr>
          <p:cNvPr id="667" name="Google Shape;667;p111"/>
          <p:cNvSpPr txBox="1"/>
          <p:nvPr/>
        </p:nvSpPr>
        <p:spPr>
          <a:xfrm>
            <a:off x="6934680" y="1009800"/>
            <a:ext cx="4672800" cy="57574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FFA300"/>
              </a:buClr>
              <a:buSzPts val="1080"/>
              <a:buFont typeface="Arial"/>
              <a:buChar char="•"/>
            </a:pPr>
            <a:r>
              <a:rPr lang="en-US" sz="2400" b="0" strike="noStrike">
                <a:solidFill>
                  <a:srgbClr val="FFA300"/>
                </a:solidFill>
                <a:latin typeface="Montserrat Medium"/>
                <a:ea typeface="Montserrat Medium"/>
                <a:cs typeface="Montserrat Medium"/>
                <a:sym typeface="Montserrat Medium"/>
              </a:rPr>
              <a:t>Formulario de inscripción en español :</a:t>
            </a:r>
            <a:endParaRPr sz="2400" b="0" strike="noStrike">
              <a:latin typeface="Arial"/>
              <a:ea typeface="Arial"/>
              <a:cs typeface="Arial"/>
              <a:sym typeface="Arial"/>
            </a:endParaRPr>
          </a:p>
          <a:p>
            <a:pPr marL="228600" marR="0" lvl="0" indent="0" algn="l" rtl="0">
              <a:lnSpc>
                <a:spcPct val="80000"/>
              </a:lnSpc>
              <a:spcBef>
                <a:spcPts val="1001"/>
              </a:spcBef>
              <a:spcAft>
                <a:spcPts val="0"/>
              </a:spcAft>
              <a:buNone/>
            </a:pPr>
            <a:r>
              <a:rPr lang="en-US" sz="2000" b="0" u="sng" strike="noStrike">
                <a:solidFill>
                  <a:schemeClr val="hlink"/>
                </a:solidFill>
                <a:latin typeface="Montserrat Medium"/>
                <a:ea typeface="Montserrat Medium"/>
                <a:cs typeface="Montserrat Medium"/>
                <a:sym typeface="Montserrat Medium"/>
                <a:hlinkClick r:id="rId5"/>
              </a:rPr>
              <a:t>CPLP Formulario de inscripción en español</a:t>
            </a:r>
            <a:endParaRPr sz="2000" b="0" strike="noStrike">
              <a:latin typeface="Arial"/>
              <a:ea typeface="Arial"/>
              <a:cs typeface="Arial"/>
              <a:sym typeface="Arial"/>
            </a:endParaRPr>
          </a:p>
          <a:p>
            <a:pPr marL="228600" marR="0" lvl="0" indent="-228600" algn="l" rtl="0">
              <a:lnSpc>
                <a:spcPct val="80000"/>
              </a:lnSpc>
              <a:spcBef>
                <a:spcPts val="1001"/>
              </a:spcBef>
              <a:spcAft>
                <a:spcPts val="0"/>
              </a:spcAft>
              <a:buClr>
                <a:srgbClr val="FFA300"/>
              </a:buClr>
              <a:buSzPts val="1080"/>
              <a:buFont typeface="Arial"/>
              <a:buChar char="•"/>
            </a:pPr>
            <a:r>
              <a:rPr lang="en-US" sz="2400" b="0" strike="noStrike">
                <a:solidFill>
                  <a:srgbClr val="FFA300"/>
                </a:solidFill>
                <a:latin typeface="Montserrat Medium"/>
                <a:ea typeface="Montserrat Medium"/>
                <a:cs typeface="Montserrat Medium"/>
                <a:sym typeface="Montserrat Medium"/>
              </a:rPr>
              <a:t>Email:</a:t>
            </a:r>
            <a:endParaRPr sz="2400" b="0" strike="noStrike">
              <a:latin typeface="Arial"/>
              <a:ea typeface="Arial"/>
              <a:cs typeface="Arial"/>
              <a:sym typeface="Arial"/>
            </a:endParaRPr>
          </a:p>
          <a:p>
            <a:pPr marL="228600" marR="0" lvl="0" indent="0" algn="l" rtl="0">
              <a:lnSpc>
                <a:spcPct val="80000"/>
              </a:lnSpc>
              <a:spcBef>
                <a:spcPts val="1001"/>
              </a:spcBef>
              <a:spcAft>
                <a:spcPts val="0"/>
              </a:spcAft>
              <a:buNone/>
            </a:pPr>
            <a:r>
              <a:rPr lang="en-US" sz="1800" b="1" u="sng" strike="noStrike">
                <a:solidFill>
                  <a:schemeClr val="hlink"/>
                </a:solidFill>
                <a:latin typeface="Montserrat Medium"/>
                <a:ea typeface="Montserrat Medium"/>
                <a:cs typeface="Montserrat Medium"/>
                <a:sym typeface="Montserrat Medium"/>
                <a:hlinkClick r:id="rId4"/>
              </a:rPr>
              <a:t>contact@copovertylawproject.org</a:t>
            </a:r>
            <a:endParaRPr sz="1800" b="0" strike="noStrike">
              <a:latin typeface="Arial"/>
              <a:ea typeface="Arial"/>
              <a:cs typeface="Arial"/>
              <a:sym typeface="Arial"/>
            </a:endParaRPr>
          </a:p>
          <a:p>
            <a:pPr marL="228600" marR="0" lvl="0" indent="0" algn="l" rtl="0">
              <a:lnSpc>
                <a:spcPct val="80000"/>
              </a:lnSpc>
              <a:spcBef>
                <a:spcPts val="1001"/>
              </a:spcBef>
              <a:spcAft>
                <a:spcPts val="0"/>
              </a:spcAft>
              <a:buNone/>
            </a:pPr>
            <a:r>
              <a:rPr lang="en-US" sz="2400" b="0" strike="noStrike">
                <a:solidFill>
                  <a:srgbClr val="003348"/>
                </a:solidFill>
                <a:latin typeface="Montserrat Medium"/>
                <a:ea typeface="Montserrat Medium"/>
                <a:cs typeface="Montserrat Medium"/>
                <a:sym typeface="Montserrat Medium"/>
              </a:rPr>
              <a:t> </a:t>
            </a:r>
            <a:endParaRPr sz="2400" b="0" strike="noStrike">
              <a:latin typeface="Arial"/>
              <a:ea typeface="Arial"/>
              <a:cs typeface="Arial"/>
              <a:sym typeface="Arial"/>
            </a:endParaRPr>
          </a:p>
          <a:p>
            <a:pPr marL="228600" marR="0" lvl="0" indent="-203040" algn="l" rtl="0">
              <a:lnSpc>
                <a:spcPct val="80000"/>
              </a:lnSpc>
              <a:spcBef>
                <a:spcPts val="1001"/>
              </a:spcBef>
              <a:spcAft>
                <a:spcPts val="0"/>
              </a:spcAft>
              <a:buClr>
                <a:srgbClr val="FFA300"/>
              </a:buClr>
              <a:buSzPts val="1080"/>
              <a:buFont typeface="Arial"/>
              <a:buChar char="•"/>
            </a:pPr>
            <a:r>
              <a:rPr lang="en-US" sz="2400" b="0" strike="noStrike">
                <a:solidFill>
                  <a:srgbClr val="FFA300"/>
                </a:solidFill>
                <a:latin typeface="Montserrat Medium"/>
                <a:ea typeface="Montserrat Medium"/>
                <a:cs typeface="Montserrat Medium"/>
                <a:sym typeface="Montserrat Medium"/>
              </a:rPr>
              <a:t>Número de teléfono (inglés): </a:t>
            </a:r>
            <a:r>
              <a:rPr lang="en-US" sz="2400" b="0" strike="noStrike">
                <a:solidFill>
                  <a:srgbClr val="003348"/>
                </a:solidFill>
                <a:latin typeface="Montserrat Medium"/>
                <a:ea typeface="Montserrat Medium"/>
                <a:cs typeface="Montserrat Medium"/>
                <a:sym typeface="Montserrat Medium"/>
              </a:rPr>
              <a:t>(720) 515-6130</a:t>
            </a:r>
            <a:endParaRPr sz="2400" b="0" strike="noStrike">
              <a:latin typeface="Arial"/>
              <a:ea typeface="Arial"/>
              <a:cs typeface="Arial"/>
              <a:sym typeface="Arial"/>
            </a:endParaRPr>
          </a:p>
          <a:p>
            <a:pPr marL="228600" marR="0" lvl="0" indent="-203040" algn="l" rtl="0">
              <a:lnSpc>
                <a:spcPct val="80000"/>
              </a:lnSpc>
              <a:spcBef>
                <a:spcPts val="1001"/>
              </a:spcBef>
              <a:spcAft>
                <a:spcPts val="0"/>
              </a:spcAft>
              <a:buClr>
                <a:srgbClr val="FFA300"/>
              </a:buClr>
              <a:buSzPts val="1080"/>
              <a:buFont typeface="Arial"/>
              <a:buChar char="•"/>
            </a:pPr>
            <a:r>
              <a:rPr lang="en-US" sz="2400" b="0" strike="noStrike">
                <a:solidFill>
                  <a:srgbClr val="FFA300"/>
                </a:solidFill>
                <a:latin typeface="Montserrat Medium"/>
                <a:ea typeface="Montserrat Medium"/>
                <a:cs typeface="Montserrat Medium"/>
                <a:sym typeface="Montserrat Medium"/>
              </a:rPr>
              <a:t>Número de teléfono (</a:t>
            </a:r>
            <a:r>
              <a:rPr lang="en-US" sz="2400" b="0" strike="noStrike">
                <a:solidFill>
                  <a:srgbClr val="007096"/>
                </a:solidFill>
                <a:latin typeface="Montserrat Medium"/>
                <a:ea typeface="Montserrat Medium"/>
                <a:cs typeface="Montserrat Medium"/>
                <a:sym typeface="Montserrat Medium"/>
              </a:rPr>
              <a:t>español</a:t>
            </a:r>
            <a:r>
              <a:rPr lang="en-US" sz="2400" b="0" strike="noStrike">
                <a:solidFill>
                  <a:srgbClr val="FFA300"/>
                </a:solidFill>
                <a:latin typeface="Montserrat Medium"/>
                <a:ea typeface="Montserrat Medium"/>
                <a:cs typeface="Montserrat Medium"/>
                <a:sym typeface="Montserrat Medium"/>
              </a:rPr>
              <a:t>): </a:t>
            </a:r>
            <a:r>
              <a:rPr lang="en-US" sz="2400" b="0" strike="noStrike">
                <a:solidFill>
                  <a:srgbClr val="007096"/>
                </a:solidFill>
                <a:latin typeface="Montserrat Medium"/>
                <a:ea typeface="Montserrat Medium"/>
                <a:cs typeface="Montserrat Medium"/>
                <a:sym typeface="Montserrat Medium"/>
              </a:rPr>
              <a:t>(720) 500-2587</a:t>
            </a:r>
            <a:endParaRPr sz="2400" b="0" strike="noStrike">
              <a:latin typeface="Arial"/>
              <a:ea typeface="Arial"/>
              <a:cs typeface="Arial"/>
              <a:sym typeface="Arial"/>
            </a:endParaRPr>
          </a:p>
          <a:p>
            <a:pPr marL="228600" marR="0" lvl="0" indent="-190440" algn="l" rtl="0">
              <a:lnSpc>
                <a:spcPct val="80000"/>
              </a:lnSpc>
              <a:spcBef>
                <a:spcPts val="1001"/>
              </a:spcBef>
              <a:spcAft>
                <a:spcPts val="0"/>
              </a:spcAft>
              <a:buClr>
                <a:srgbClr val="FFA300"/>
              </a:buClr>
              <a:buSzPts val="1080"/>
              <a:buFont typeface="Arial"/>
              <a:buChar char="•"/>
            </a:pPr>
            <a:r>
              <a:rPr lang="en-US" sz="2400" b="0" strike="noStrike">
                <a:solidFill>
                  <a:srgbClr val="FFA300"/>
                </a:solidFill>
                <a:latin typeface="Montserrat Medium"/>
                <a:ea typeface="Montserrat Medium"/>
                <a:cs typeface="Montserrat Medium"/>
                <a:sym typeface="Montserrat Medium"/>
              </a:rPr>
              <a:t>También, usamos el servicio de interpretación </a:t>
            </a:r>
            <a:r>
              <a:rPr lang="en-US" sz="2400" b="0" i="1" strike="noStrike">
                <a:solidFill>
                  <a:srgbClr val="007096"/>
                </a:solidFill>
                <a:latin typeface="Montserrat Medium"/>
                <a:ea typeface="Montserrat Medium"/>
                <a:cs typeface="Montserrat Medium"/>
                <a:sym typeface="Montserrat Medium"/>
              </a:rPr>
              <a:t>Language Line </a:t>
            </a:r>
            <a:r>
              <a:rPr lang="en-US" sz="2400" b="0" strike="noStrike">
                <a:solidFill>
                  <a:srgbClr val="FFA300"/>
                </a:solidFill>
                <a:latin typeface="Montserrat Medium"/>
                <a:ea typeface="Montserrat Medium"/>
                <a:cs typeface="Montserrat Medium"/>
                <a:sym typeface="Montserrat Medium"/>
              </a:rPr>
              <a:t>para otros idiomas </a:t>
            </a:r>
            <a:endParaRPr sz="2400" b="0" strike="noStrike">
              <a:latin typeface="Arial"/>
              <a:ea typeface="Arial"/>
              <a:cs typeface="Arial"/>
              <a:sym typeface="Arial"/>
            </a:endParaRPr>
          </a:p>
        </p:txBody>
      </p:sp>
      <p:sp>
        <p:nvSpPr>
          <p:cNvPr id="668" name="Google Shape;668;p111"/>
          <p:cNvSpPr txBox="1"/>
          <p:nvPr/>
        </p:nvSpPr>
        <p:spPr>
          <a:xfrm>
            <a:off x="6562800" y="110880"/>
            <a:ext cx="5194440" cy="91980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600" b="1" strike="noStrike">
                <a:solidFill>
                  <a:srgbClr val="FFA300"/>
                </a:solidFill>
                <a:latin typeface="Barlow Condensed"/>
                <a:ea typeface="Barlow Condensed"/>
                <a:cs typeface="Barlow Condensed"/>
                <a:sym typeface="Barlow Condensed"/>
              </a:rPr>
              <a:t>¿Cómo Contactarnos?</a:t>
            </a:r>
            <a:endParaRPr sz="3600" b="0" strike="noStrike">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3"/>
        <p:cNvGrpSpPr/>
        <p:nvPr/>
      </p:nvGrpSpPr>
      <p:grpSpPr>
        <a:xfrm>
          <a:off x="0" y="0"/>
          <a:ext cx="0" cy="0"/>
          <a:chOff x="0" y="0"/>
          <a:chExt cx="0" cy="0"/>
        </a:xfrm>
      </p:grpSpPr>
      <p:sp>
        <p:nvSpPr>
          <p:cNvPr id="674" name="Google Shape;674;p112"/>
          <p:cNvSpPr txBox="1"/>
          <p:nvPr/>
        </p:nvSpPr>
        <p:spPr>
          <a:xfrm>
            <a:off x="838080" y="1187280"/>
            <a:ext cx="10515600" cy="12772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7200" b="1" i="1" u="sng" strike="noStrike">
                <a:solidFill>
                  <a:srgbClr val="FFA300"/>
                </a:solidFill>
                <a:latin typeface="Barlow Condensed"/>
                <a:ea typeface="Barlow Condensed"/>
                <a:cs typeface="Barlow Condensed"/>
                <a:sym typeface="Barlow Condensed"/>
              </a:rPr>
              <a:t>Thank you for joining!</a:t>
            </a:r>
            <a:endParaRPr sz="7200" b="0" strike="noStrike">
              <a:latin typeface="Arial"/>
              <a:ea typeface="Arial"/>
              <a:cs typeface="Arial"/>
              <a:sym typeface="Arial"/>
            </a:endParaRPr>
          </a:p>
        </p:txBody>
      </p:sp>
      <p:sp>
        <p:nvSpPr>
          <p:cNvPr id="675" name="Google Shape;675;p112"/>
          <p:cNvSpPr txBox="1"/>
          <p:nvPr/>
        </p:nvSpPr>
        <p:spPr>
          <a:xfrm>
            <a:off x="619200" y="2464560"/>
            <a:ext cx="11182320" cy="602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5400" b="1" i="1" strike="noStrike">
                <a:solidFill>
                  <a:srgbClr val="007096"/>
                </a:solidFill>
                <a:latin typeface="Barlow Condensed"/>
                <a:ea typeface="Barlow Condensed"/>
                <a:cs typeface="Barlow Condensed"/>
                <a:sym typeface="Barlow Condensed"/>
              </a:rPr>
              <a:t>¡Gracias por acompañarnos!</a:t>
            </a:r>
            <a:endParaRPr sz="5400" b="0"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64"/>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n-US" sz="4000"/>
              <a:t>Legal Disclaimer</a:t>
            </a:r>
            <a:endParaRPr sz="3700"/>
          </a:p>
        </p:txBody>
      </p:sp>
      <p:sp>
        <p:nvSpPr>
          <p:cNvPr id="295" name="Google Shape;295;p64"/>
          <p:cNvSpPr txBox="1">
            <a:spLocks noGrp="1"/>
          </p:cNvSpPr>
          <p:nvPr>
            <p:ph type="body" idx="1"/>
          </p:nvPr>
        </p:nvSpPr>
        <p:spPr>
          <a:xfrm>
            <a:off x="6934775" y="1578625"/>
            <a:ext cx="4672800" cy="5125800"/>
          </a:xfrm>
          <a:prstGeom prst="rect">
            <a:avLst/>
          </a:prstGeom>
          <a:noFill/>
          <a:ln>
            <a:noFill/>
          </a:ln>
        </p:spPr>
        <p:txBody>
          <a:bodyPr spcFirstLastPara="1" wrap="square" lIns="91425" tIns="45700" rIns="91425" bIns="45700" anchor="t" anchorCtr="0">
            <a:noAutofit/>
          </a:bodyPr>
          <a:lstStyle/>
          <a:p>
            <a:pPr marL="674687" lvl="0" indent="-342900" algn="l" rtl="0">
              <a:lnSpc>
                <a:spcPct val="90000"/>
              </a:lnSpc>
              <a:spcBef>
                <a:spcPts val="0"/>
              </a:spcBef>
              <a:spcAft>
                <a:spcPts val="0"/>
              </a:spcAft>
              <a:buSzPts val="2800"/>
              <a:buChar char="•"/>
            </a:pPr>
            <a:r>
              <a:rPr lang="en-US" sz="2000">
                <a:solidFill>
                  <a:srgbClr val="00729A"/>
                </a:solidFill>
                <a:latin typeface="Montserrat"/>
                <a:ea typeface="Montserrat"/>
                <a:cs typeface="Montserrat"/>
                <a:sym typeface="Montserrat"/>
              </a:rPr>
              <a:t>La información proporcionada en esta presentación no constituye, ni  pretende ser, asesoramiento  legal.</a:t>
            </a:r>
            <a:endParaRPr/>
          </a:p>
          <a:p>
            <a:pPr marL="674687" lvl="0" indent="-342900" algn="l" rtl="0">
              <a:lnSpc>
                <a:spcPct val="90000"/>
              </a:lnSpc>
              <a:spcBef>
                <a:spcPts val="1200"/>
              </a:spcBef>
              <a:spcAft>
                <a:spcPts val="0"/>
              </a:spcAft>
              <a:buSzPts val="2800"/>
              <a:buChar char="•"/>
            </a:pPr>
            <a:r>
              <a:rPr lang="en-US" sz="2000">
                <a:solidFill>
                  <a:srgbClr val="00729A"/>
                </a:solidFill>
                <a:latin typeface="Montserrat"/>
                <a:ea typeface="Montserrat"/>
                <a:cs typeface="Montserrat"/>
                <a:sym typeface="Montserrat"/>
              </a:rPr>
              <a:t>Toda la información es sólo para fines informativos generales.</a:t>
            </a:r>
            <a:endParaRPr/>
          </a:p>
          <a:p>
            <a:pPr marL="674687" lvl="0" indent="-342900" algn="l" rtl="0">
              <a:lnSpc>
                <a:spcPct val="90000"/>
              </a:lnSpc>
              <a:spcBef>
                <a:spcPts val="1200"/>
              </a:spcBef>
              <a:spcAft>
                <a:spcPts val="1200"/>
              </a:spcAft>
              <a:buSzPts val="2800"/>
              <a:buChar char="•"/>
            </a:pPr>
            <a:r>
              <a:rPr lang="en-US" sz="2000">
                <a:solidFill>
                  <a:srgbClr val="00729A"/>
                </a:solidFill>
                <a:latin typeface="Montserrat"/>
                <a:ea typeface="Montserrat"/>
                <a:cs typeface="Montserrat"/>
                <a:sym typeface="Montserrat"/>
              </a:rPr>
              <a:t>Si usted tiene preguntas sobre cualquier asunto legal en particular, usted debe ponerse en contacto con un licenciado, o debe asistir a nuestra consulta legal gratuita. CPLP las ofrece el tercer miércoles del mes, cada mes.</a:t>
            </a:r>
            <a:endParaRPr sz="2000">
              <a:solidFill>
                <a:srgbClr val="00729A"/>
              </a:solidFill>
              <a:latin typeface="Montserrat"/>
              <a:ea typeface="Montserrat"/>
              <a:cs typeface="Montserrat"/>
              <a:sym typeface="Montserrat"/>
            </a:endParaRPr>
          </a:p>
        </p:txBody>
      </p:sp>
      <p:sp>
        <p:nvSpPr>
          <p:cNvPr id="296" name="Google Shape;296;p64"/>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endParaRPr/>
          </a:p>
          <a:p>
            <a:pPr marL="228600" lvl="0" indent="-203200" algn="l" rtl="0">
              <a:lnSpc>
                <a:spcPct val="90000"/>
              </a:lnSpc>
              <a:spcBef>
                <a:spcPts val="1000"/>
              </a:spcBef>
              <a:spcAft>
                <a:spcPts val="0"/>
              </a:spcAft>
              <a:buSzPts val="2400"/>
              <a:buChar char="•"/>
            </a:pPr>
            <a:r>
              <a:rPr lang="en-US" sz="2400"/>
              <a:t>The information provided in this presentation does not, and is not intended to, constitute legal advice.</a:t>
            </a:r>
            <a:endParaRPr/>
          </a:p>
          <a:p>
            <a:pPr marL="228600" lvl="0" indent="-203200" algn="l" rtl="0">
              <a:lnSpc>
                <a:spcPct val="90000"/>
              </a:lnSpc>
              <a:spcBef>
                <a:spcPts val="1000"/>
              </a:spcBef>
              <a:spcAft>
                <a:spcPts val="0"/>
              </a:spcAft>
              <a:buSzPts val="2400"/>
              <a:buChar char="•"/>
            </a:pPr>
            <a:r>
              <a:rPr lang="en-US" sz="2400"/>
              <a:t>All information is for general informational purposes only.</a:t>
            </a:r>
            <a:endParaRPr/>
          </a:p>
          <a:p>
            <a:pPr marL="228600" lvl="0" indent="-203200" algn="l" rtl="0">
              <a:lnSpc>
                <a:spcPct val="90000"/>
              </a:lnSpc>
              <a:spcBef>
                <a:spcPts val="1000"/>
              </a:spcBef>
              <a:spcAft>
                <a:spcPts val="0"/>
              </a:spcAft>
              <a:buSzPts val="2400"/>
              <a:buChar char="•"/>
            </a:pPr>
            <a:r>
              <a:rPr lang="en-US" sz="2400"/>
              <a:t>You should contact an attorney, or attend our monthly legal clinic, with respect to any particular legal matter.</a:t>
            </a:r>
            <a:endParaRPr sz="2400"/>
          </a:p>
          <a:p>
            <a:pPr marL="0" lvl="0" indent="0" algn="l" rtl="0">
              <a:lnSpc>
                <a:spcPct val="90000"/>
              </a:lnSpc>
              <a:spcBef>
                <a:spcPts val="1000"/>
              </a:spcBef>
              <a:spcAft>
                <a:spcPts val="0"/>
              </a:spcAft>
              <a:buSzPts val="2800"/>
              <a:buNone/>
            </a:pPr>
            <a:endParaRPr sz="2400"/>
          </a:p>
          <a:p>
            <a:pPr marL="228600" lvl="0" indent="-50800" algn="l" rtl="0">
              <a:lnSpc>
                <a:spcPct val="90000"/>
              </a:lnSpc>
              <a:spcBef>
                <a:spcPts val="1000"/>
              </a:spcBef>
              <a:spcAft>
                <a:spcPts val="0"/>
              </a:spcAft>
              <a:buSzPts val="2800"/>
              <a:buNone/>
            </a:pPr>
            <a:endParaRPr/>
          </a:p>
        </p:txBody>
      </p:sp>
      <p:sp>
        <p:nvSpPr>
          <p:cNvPr id="297" name="Google Shape;297;p64"/>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3200"/>
              <a:t>Renuncia de responsabilidad legal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301"/>
        <p:cNvGrpSpPr/>
        <p:nvPr/>
      </p:nvGrpSpPr>
      <p:grpSpPr>
        <a:xfrm>
          <a:off x="0" y="0"/>
          <a:ext cx="0" cy="0"/>
          <a:chOff x="0" y="0"/>
          <a:chExt cx="0" cy="0"/>
        </a:xfrm>
      </p:grpSpPr>
      <p:sp>
        <p:nvSpPr>
          <p:cNvPr id="302" name="Google Shape;302;p65"/>
          <p:cNvSpPr txBox="1"/>
          <p:nvPr/>
        </p:nvSpPr>
        <p:spPr>
          <a:xfrm>
            <a:off x="838080" y="681120"/>
            <a:ext cx="10515600" cy="35625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1" i="0" u="none" strike="noStrike" cap="none">
                <a:solidFill>
                  <a:srgbClr val="003348"/>
                </a:solidFill>
                <a:latin typeface="Barlow Condensed"/>
                <a:ea typeface="Barlow Condensed"/>
                <a:cs typeface="Barlow Condensed"/>
                <a:sym typeface="Barlow Condensed"/>
              </a:rPr>
              <a:t>Retaliation under the MHPA</a:t>
            </a:r>
            <a:br>
              <a:rPr lang="en-US" sz="1800" b="0" i="0" u="none" strike="noStrike" cap="none"/>
            </a:br>
            <a:r>
              <a:rPr lang="en-US" sz="3200" b="0" i="0" u="none" strike="noStrike" cap="none">
                <a:solidFill>
                  <a:srgbClr val="003348"/>
                </a:solidFill>
                <a:latin typeface="Barlow Condensed"/>
                <a:ea typeface="Barlow Condensed"/>
                <a:cs typeface="Barlow Condensed"/>
                <a:sym typeface="Barlow Condensed"/>
              </a:rPr>
              <a:t>(Current as of June 30, 2020)</a:t>
            </a:r>
            <a:br>
              <a:rPr lang="en-US" sz="1800" b="0" i="0" u="none" strike="noStrike" cap="none"/>
            </a:br>
            <a:r>
              <a:rPr lang="en-US" sz="4000" b="0" i="0" u="none" strike="noStrike" cap="none">
                <a:solidFill>
                  <a:srgbClr val="FFFFFF"/>
                </a:solidFill>
                <a:latin typeface="Barlow Condensed"/>
                <a:ea typeface="Barlow Condensed"/>
                <a:cs typeface="Barlow Condensed"/>
                <a:sym typeface="Barlow Condensed"/>
              </a:rPr>
              <a:t>Represalias según la Ley de </a:t>
            </a:r>
            <a:br>
              <a:rPr lang="en-US" sz="1800" b="0" i="0" u="none" strike="noStrike" cap="none"/>
            </a:br>
            <a:r>
              <a:rPr lang="en-US" sz="4000" b="0" i="0" u="none" strike="noStrike" cap="none">
                <a:solidFill>
                  <a:srgbClr val="FFFFFF"/>
                </a:solidFill>
                <a:latin typeface="Barlow Condensed"/>
                <a:ea typeface="Barlow Condensed"/>
                <a:cs typeface="Barlow Condensed"/>
                <a:sym typeface="Barlow Condensed"/>
              </a:rPr>
              <a:t>Predios de Casas Móviles</a:t>
            </a:r>
            <a:r>
              <a:rPr lang="en-US" sz="4000" b="0" i="1" u="none" strike="noStrike" cap="none">
                <a:solidFill>
                  <a:srgbClr val="FFFFFF"/>
                </a:solidFill>
                <a:latin typeface="Barlow Condensed"/>
                <a:ea typeface="Barlow Condensed"/>
                <a:cs typeface="Barlow Condensed"/>
                <a:sym typeface="Barlow Condensed"/>
              </a:rPr>
              <a:t> (MHPA)</a:t>
            </a:r>
            <a:br>
              <a:rPr lang="en-US" sz="1800" b="0" i="0" u="none" strike="noStrike" cap="none"/>
            </a:br>
            <a:r>
              <a:rPr lang="en-US" sz="3200" b="0" i="0" u="none" strike="noStrike" cap="none">
                <a:solidFill>
                  <a:srgbClr val="FFFFFF"/>
                </a:solidFill>
                <a:latin typeface="Barlow Condensed"/>
                <a:ea typeface="Barlow Condensed"/>
                <a:cs typeface="Barlow Condensed"/>
                <a:sym typeface="Barlow Condensed"/>
              </a:rPr>
              <a:t>(Vigente desde el 30 de junio de 2020)</a:t>
            </a:r>
            <a:endParaRPr sz="3200" b="0" i="0" u="none" strike="noStrike" cap="non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6"/>
        <p:cNvGrpSpPr/>
        <p:nvPr/>
      </p:nvGrpSpPr>
      <p:grpSpPr>
        <a:xfrm>
          <a:off x="0" y="0"/>
          <a:ext cx="0" cy="0"/>
          <a:chOff x="0" y="0"/>
          <a:chExt cx="0" cy="0"/>
        </a:xfrm>
      </p:grpSpPr>
      <p:sp>
        <p:nvSpPr>
          <p:cNvPr id="307" name="Google Shape;307;p66"/>
          <p:cNvSpPr txBox="1"/>
          <p:nvPr/>
        </p:nvSpPr>
        <p:spPr>
          <a:xfrm>
            <a:off x="893880" y="1717560"/>
            <a:ext cx="5091480" cy="157104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4800" b="1" i="1" u="none" strike="noStrike" cap="none">
                <a:solidFill>
                  <a:srgbClr val="FFA300"/>
                </a:solidFill>
                <a:latin typeface="Barlow"/>
                <a:ea typeface="Barlow"/>
                <a:cs typeface="Barlow"/>
                <a:sym typeface="Barlow"/>
              </a:rPr>
              <a:t>Rent and </a:t>
            </a:r>
            <a:br>
              <a:rPr lang="en-US" sz="1800" b="0" i="0" u="none" strike="noStrike" cap="none"/>
            </a:br>
            <a:r>
              <a:rPr lang="en-US" sz="4800" b="1" i="1" u="none" strike="noStrike" cap="none">
                <a:solidFill>
                  <a:srgbClr val="FFA300"/>
                </a:solidFill>
                <a:latin typeface="Barlow"/>
                <a:ea typeface="Barlow"/>
                <a:cs typeface="Barlow"/>
                <a:sym typeface="Barlow"/>
              </a:rPr>
              <a:t>Entry Fees</a:t>
            </a:r>
            <a:endParaRPr sz="4800" b="0" i="0" u="none" strike="noStrike" cap="none">
              <a:latin typeface="Arial"/>
              <a:ea typeface="Arial"/>
              <a:cs typeface="Arial"/>
              <a:sym typeface="Arial"/>
            </a:endParaRPr>
          </a:p>
        </p:txBody>
      </p:sp>
      <p:sp>
        <p:nvSpPr>
          <p:cNvPr id="308" name="Google Shape;308;p66"/>
          <p:cNvSpPr txBox="1"/>
          <p:nvPr/>
        </p:nvSpPr>
        <p:spPr>
          <a:xfrm>
            <a:off x="6206760" y="404640"/>
            <a:ext cx="4499640" cy="3024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6"/>
          <p:cNvSpPr txBox="1"/>
          <p:nvPr/>
        </p:nvSpPr>
        <p:spPr>
          <a:xfrm>
            <a:off x="6206760" y="1717560"/>
            <a:ext cx="5091480" cy="15710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1" i="1" u="none" strike="noStrike" cap="none">
                <a:solidFill>
                  <a:srgbClr val="00709B"/>
                </a:solidFill>
                <a:latin typeface="Barlow"/>
                <a:ea typeface="Barlow"/>
                <a:cs typeface="Barlow"/>
                <a:sym typeface="Barlow"/>
              </a:rPr>
              <a:t>Tarifas de alquiler y entrada</a:t>
            </a:r>
            <a:endParaRPr sz="44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3"/>
        <p:cNvGrpSpPr/>
        <p:nvPr/>
      </p:nvGrpSpPr>
      <p:grpSpPr>
        <a:xfrm>
          <a:off x="0" y="0"/>
          <a:ext cx="0" cy="0"/>
          <a:chOff x="0" y="0"/>
          <a:chExt cx="0" cy="0"/>
        </a:xfrm>
      </p:grpSpPr>
      <p:sp>
        <p:nvSpPr>
          <p:cNvPr id="314" name="Google Shape;314;p67"/>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FFA300"/>
                </a:solidFill>
                <a:latin typeface="Barlow Condensed"/>
                <a:ea typeface="Barlow Condensed"/>
                <a:cs typeface="Barlow Condensed"/>
                <a:sym typeface="Barlow Condensed"/>
              </a:rPr>
              <a:t>Entry Fees</a:t>
            </a:r>
            <a:endParaRPr sz="3600" b="0" i="0" u="none" strike="noStrike" cap="none">
              <a:latin typeface="Arial"/>
              <a:ea typeface="Arial"/>
              <a:cs typeface="Arial"/>
              <a:sym typeface="Arial"/>
            </a:endParaRPr>
          </a:p>
        </p:txBody>
      </p:sp>
      <p:sp>
        <p:nvSpPr>
          <p:cNvPr id="315" name="Google Shape;315;p67"/>
          <p:cNvSpPr txBox="1"/>
          <p:nvPr/>
        </p:nvSpPr>
        <p:spPr>
          <a:xfrm>
            <a:off x="6857640" y="1326240"/>
            <a:ext cx="4749840" cy="5378040"/>
          </a:xfrm>
          <a:prstGeom prst="rect">
            <a:avLst/>
          </a:prstGeom>
          <a:noFill/>
          <a:ln>
            <a:noFill/>
          </a:ln>
        </p:spPr>
        <p:txBody>
          <a:bodyPr spcFirstLastPara="1" wrap="square" lIns="91425" tIns="45700" rIns="91425" bIns="45700" anchor="t" anchorCtr="0">
            <a:noAutofit/>
          </a:bodyPr>
          <a:lstStyle/>
          <a:p>
            <a:pPr marL="465120" marR="0" lvl="0" indent="-338040" algn="l" rtl="0">
              <a:lnSpc>
                <a:spcPct val="90000"/>
              </a:lnSpc>
              <a:spcBef>
                <a:spcPts val="0"/>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"Tarifa de entrada" significa cualquier tarifa pagada o recibida del propietario del predios, excepto por:</a:t>
            </a:r>
            <a:endParaRPr sz="2000" b="0" i="0" u="none" strike="noStrike" cap="none">
              <a:latin typeface="Arial"/>
              <a:ea typeface="Arial"/>
              <a:cs typeface="Arial"/>
              <a:sym typeface="Arial"/>
            </a:endParaRPr>
          </a:p>
          <a:p>
            <a:pPr marL="465120" marR="0" lvl="0" indent="-338040" algn="l" rtl="0">
              <a:lnSpc>
                <a:spcPct val="90000"/>
              </a:lnSpc>
              <a:spcBef>
                <a:spcPts val="0"/>
              </a:spcBef>
              <a:spcAft>
                <a:spcPts val="0"/>
              </a:spcAft>
              <a:buClr>
                <a:srgbClr val="003348"/>
              </a:buClr>
              <a:buSzPts val="900"/>
              <a:buFont typeface="Arial"/>
              <a:buChar char="•"/>
            </a:pPr>
            <a:r>
              <a:rPr lang="en-U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922319" marR="0" lvl="1" indent="-338039" algn="l" rtl="0">
              <a:lnSpc>
                <a:spcPct val="90000"/>
              </a:lnSpc>
              <a:spcBef>
                <a:spcPts val="0"/>
              </a:spcBef>
              <a:spcAft>
                <a:spcPts val="0"/>
              </a:spcAft>
              <a:buClr>
                <a:srgbClr val="003348"/>
              </a:buClr>
              <a:buSzPts val="810"/>
              <a:buFont typeface="Arial"/>
              <a:buChar char="•"/>
            </a:pPr>
            <a:r>
              <a:rPr lang="en-US" sz="1800" b="0" i="0" u="none" strike="noStrike" cap="none">
                <a:solidFill>
                  <a:srgbClr val="007096"/>
                </a:solidFill>
                <a:latin typeface="Montserrat"/>
                <a:ea typeface="Montserrat"/>
                <a:cs typeface="Montserrat"/>
                <a:sym typeface="Montserrat"/>
              </a:rPr>
              <a:t>Alquiler; </a:t>
            </a:r>
            <a:endParaRPr sz="1800" b="0" i="0" u="none" strike="noStrike" cap="none">
              <a:latin typeface="Arial"/>
              <a:ea typeface="Arial"/>
              <a:cs typeface="Arial"/>
              <a:sym typeface="Arial"/>
            </a:endParaRPr>
          </a:p>
          <a:p>
            <a:pPr marL="922319" marR="0" lvl="1" indent="-338039" algn="l" rtl="0">
              <a:lnSpc>
                <a:spcPct val="90000"/>
              </a:lnSpc>
              <a:spcBef>
                <a:spcPts val="601"/>
              </a:spcBef>
              <a:spcAft>
                <a:spcPts val="0"/>
              </a:spcAft>
              <a:buClr>
                <a:srgbClr val="003348"/>
              </a:buClr>
              <a:buSzPts val="810"/>
              <a:buFont typeface="Arial"/>
              <a:buChar char="•"/>
            </a:pPr>
            <a:r>
              <a:rPr lang="en-US" sz="1800" b="0" i="0" u="none" strike="noStrike" cap="none">
                <a:solidFill>
                  <a:srgbClr val="007096"/>
                </a:solidFill>
                <a:latin typeface="Montserrat"/>
                <a:ea typeface="Montserrat"/>
                <a:cs typeface="Montserrat"/>
                <a:sym typeface="Montserrat"/>
              </a:rPr>
              <a:t>Un depósito de seguridad para pagar los daños reales a las instalaciones o para asegurar los pagos de alquiler; </a:t>
            </a:r>
            <a:endParaRPr sz="1800" b="0" i="0" u="none" strike="noStrike" cap="none">
              <a:latin typeface="Arial"/>
              <a:ea typeface="Arial"/>
              <a:cs typeface="Arial"/>
              <a:sym typeface="Arial"/>
            </a:endParaRPr>
          </a:p>
          <a:p>
            <a:pPr marL="922319" marR="0" lvl="1" indent="-338039" algn="l" rtl="0">
              <a:lnSpc>
                <a:spcPct val="90000"/>
              </a:lnSpc>
              <a:spcBef>
                <a:spcPts val="601"/>
              </a:spcBef>
              <a:spcAft>
                <a:spcPts val="0"/>
              </a:spcAft>
              <a:buClr>
                <a:srgbClr val="003348"/>
              </a:buClr>
              <a:buSzPts val="810"/>
              <a:buFont typeface="Arial"/>
              <a:buChar char="•"/>
            </a:pPr>
            <a:r>
              <a:rPr lang="en-US" sz="1800" b="0" i="0" u="none" strike="noStrike" cap="none">
                <a:solidFill>
                  <a:srgbClr val="007096"/>
                </a:solidFill>
                <a:latin typeface="Montserrat"/>
                <a:ea typeface="Montserrat"/>
                <a:cs typeface="Montserrat"/>
                <a:sym typeface="Montserrat"/>
              </a:rPr>
              <a:t>Cargos cobrados por cualquier agencia gubernamental; </a:t>
            </a:r>
            <a:endParaRPr sz="1800" b="0" i="0" u="none" strike="noStrike" cap="none">
              <a:latin typeface="Arial"/>
              <a:ea typeface="Arial"/>
              <a:cs typeface="Arial"/>
              <a:sym typeface="Arial"/>
            </a:endParaRPr>
          </a:p>
          <a:p>
            <a:pPr marL="922319" marR="0" lvl="1" indent="-338039" algn="l" rtl="0">
              <a:lnSpc>
                <a:spcPct val="90000"/>
              </a:lnSpc>
              <a:spcBef>
                <a:spcPts val="601"/>
              </a:spcBef>
              <a:spcAft>
                <a:spcPts val="0"/>
              </a:spcAft>
              <a:buClr>
                <a:srgbClr val="003348"/>
              </a:buClr>
              <a:buSzPts val="810"/>
              <a:buFont typeface="Arial"/>
              <a:buChar char="•"/>
            </a:pPr>
            <a:r>
              <a:rPr lang="en-US" sz="1800" b="0" i="0" u="none" strike="noStrike" cap="none">
                <a:solidFill>
                  <a:srgbClr val="007096"/>
                </a:solidFill>
                <a:latin typeface="Montserrat"/>
                <a:ea typeface="Montserrat"/>
                <a:cs typeface="Montserrat"/>
                <a:sym typeface="Montserrat"/>
              </a:rPr>
              <a:t>Servicios públicos; </a:t>
            </a:r>
            <a:endParaRPr sz="1800" b="0" i="0" u="none" strike="noStrike" cap="none">
              <a:latin typeface="Arial"/>
              <a:ea typeface="Arial"/>
              <a:cs typeface="Arial"/>
              <a:sym typeface="Arial"/>
            </a:endParaRPr>
          </a:p>
          <a:p>
            <a:pPr marL="922319" marR="0" lvl="1" indent="-338039" algn="l" rtl="0">
              <a:lnSpc>
                <a:spcPct val="90000"/>
              </a:lnSpc>
              <a:spcBef>
                <a:spcPts val="601"/>
              </a:spcBef>
              <a:spcAft>
                <a:spcPts val="0"/>
              </a:spcAft>
              <a:buClr>
                <a:srgbClr val="003348"/>
              </a:buClr>
              <a:buSzPts val="810"/>
              <a:buFont typeface="Arial"/>
              <a:buChar char="•"/>
            </a:pPr>
            <a:r>
              <a:rPr lang="en-US" sz="1800" b="0" i="0" u="none" strike="noStrike" cap="none">
                <a:solidFill>
                  <a:srgbClr val="007096"/>
                </a:solidFill>
                <a:latin typeface="Montserrat"/>
                <a:ea typeface="Montserrat"/>
                <a:cs typeface="Montserrat"/>
                <a:sym typeface="Montserrat"/>
              </a:rPr>
              <a:t>Cargos razonables incidentales por servicios efectivamente realizados por la Ley MHP o su agente y acordados por escrito por el propietario de la </a:t>
            </a:r>
            <a:r>
              <a:rPr lang="en-US" sz="1600" b="0" i="0" u="none" strike="noStrike" cap="none">
                <a:solidFill>
                  <a:srgbClr val="007096"/>
                </a:solidFill>
                <a:latin typeface="Montserrat"/>
                <a:ea typeface="Montserrat"/>
                <a:cs typeface="Montserrat"/>
                <a:sym typeface="Montserrat"/>
              </a:rPr>
              <a:t>casa móvil</a:t>
            </a:r>
            <a:endParaRPr sz="1600" b="0" i="0" u="none" strike="noStrike" cap="none">
              <a:latin typeface="Arial"/>
              <a:ea typeface="Arial"/>
              <a:cs typeface="Arial"/>
              <a:sym typeface="Arial"/>
            </a:endParaRPr>
          </a:p>
        </p:txBody>
      </p:sp>
      <p:sp>
        <p:nvSpPr>
          <p:cNvPr id="316" name="Google Shape;316;p67"/>
          <p:cNvSpPr txBox="1"/>
          <p:nvPr/>
        </p:nvSpPr>
        <p:spPr>
          <a:xfrm>
            <a:off x="1583280" y="1326240"/>
            <a:ext cx="5194440" cy="537804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080"/>
              <a:buFont typeface="Arial"/>
              <a:buChar char="•"/>
            </a:pPr>
            <a:r>
              <a:rPr lang="en-US" sz="2400" b="0" i="0" u="none" strike="noStrike" cap="none">
                <a:solidFill>
                  <a:srgbClr val="003348"/>
                </a:solidFill>
                <a:latin typeface="Montserrat"/>
                <a:ea typeface="Montserrat"/>
                <a:cs typeface="Montserrat"/>
                <a:sym typeface="Montserrat"/>
              </a:rPr>
              <a:t>“Entry fee” means any fee paid to or received from owner of park except for:</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900"/>
              <a:buFont typeface="Arial"/>
              <a:buChar char="•"/>
            </a:pPr>
            <a:r>
              <a:rPr lang="en-US" sz="2000" b="0" i="0" u="none" strike="noStrike" cap="none">
                <a:solidFill>
                  <a:srgbClr val="003348"/>
                </a:solidFill>
                <a:latin typeface="Montserrat"/>
                <a:ea typeface="Montserrat"/>
                <a:cs typeface="Montserrat"/>
                <a:sym typeface="Montserrat"/>
              </a:rPr>
              <a:t>Rent;</a:t>
            </a:r>
            <a:endParaRPr sz="20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900"/>
              <a:buFont typeface="Arial"/>
              <a:buChar char="•"/>
            </a:pPr>
            <a:r>
              <a:rPr lang="en-US" sz="2000" b="0" i="0" u="none" strike="noStrike" cap="none">
                <a:solidFill>
                  <a:srgbClr val="003348"/>
                </a:solidFill>
                <a:latin typeface="Montserrat"/>
                <a:ea typeface="Montserrat"/>
                <a:cs typeface="Montserrat"/>
                <a:sym typeface="Montserrat"/>
              </a:rPr>
              <a:t>A security deposit to pay for actual damages to the premises or to secure rental payments;</a:t>
            </a:r>
            <a:endParaRPr sz="20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900"/>
              <a:buFont typeface="Arial"/>
              <a:buChar char="•"/>
            </a:pPr>
            <a:r>
              <a:rPr lang="en-US" sz="2000" b="0" i="0" u="none" strike="noStrike" cap="none">
                <a:solidFill>
                  <a:srgbClr val="003348"/>
                </a:solidFill>
                <a:latin typeface="Montserrat"/>
                <a:ea typeface="Montserrat"/>
                <a:cs typeface="Montserrat"/>
                <a:sym typeface="Montserrat"/>
              </a:rPr>
              <a:t>Fees charged by any governmental agency;</a:t>
            </a:r>
            <a:endParaRPr sz="20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900"/>
              <a:buFont typeface="Arial"/>
              <a:buChar char="•"/>
            </a:pPr>
            <a:r>
              <a:rPr lang="en-US" sz="2000" b="0" i="0" u="none" strike="noStrike" cap="none">
                <a:solidFill>
                  <a:srgbClr val="003348"/>
                </a:solidFill>
                <a:latin typeface="Montserrat"/>
                <a:ea typeface="Montserrat"/>
                <a:cs typeface="Montserrat"/>
                <a:sym typeface="Montserrat"/>
              </a:rPr>
              <a:t>Utilities;</a:t>
            </a:r>
            <a:endParaRPr sz="20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900"/>
              <a:buFont typeface="Arial"/>
              <a:buChar char="•"/>
            </a:pPr>
            <a:r>
              <a:rPr lang="en-US" sz="2000" b="0" i="0" u="none" strike="noStrike" cap="none">
                <a:solidFill>
                  <a:srgbClr val="003348"/>
                </a:solidFill>
                <a:latin typeface="Montserrat"/>
                <a:ea typeface="Montserrat"/>
                <a:cs typeface="Montserrat"/>
                <a:sym typeface="Montserrat"/>
              </a:rPr>
              <a:t>Incidental reasonable charges for services actually performed by the MHP or its agent and agreed to in writing by the mobile homeowner</a:t>
            </a:r>
            <a:endParaRPr sz="20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n-U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317" name="Google Shape;317;p67"/>
          <p:cNvSpPr txBox="1"/>
          <p:nvPr/>
        </p:nvSpPr>
        <p:spPr>
          <a:xfrm>
            <a:off x="6657840" y="167760"/>
            <a:ext cx="494964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3600" b="1" i="0" u="none" strike="noStrike" cap="none">
                <a:solidFill>
                  <a:srgbClr val="FFA300"/>
                </a:solidFill>
                <a:latin typeface="Barlow Condensed"/>
                <a:ea typeface="Barlow Condensed"/>
                <a:cs typeface="Barlow Condensed"/>
                <a:sym typeface="Barlow Condensed"/>
              </a:rPr>
              <a:t>Tarifa de entrada</a:t>
            </a:r>
            <a:endParaRPr sz="360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PLP Colors">
      <a:dk1>
        <a:srgbClr val="003348"/>
      </a:dk1>
      <a:lt1>
        <a:srgbClr val="007095"/>
      </a:lt1>
      <a:dk2>
        <a:srgbClr val="FFA300"/>
      </a:dk2>
      <a:lt2>
        <a:srgbClr val="FFFFFF"/>
      </a:lt2>
      <a:accent1>
        <a:srgbClr val="F7DF8E"/>
      </a:accent1>
      <a:accent2>
        <a:srgbClr val="FF5C38"/>
      </a:accent2>
      <a:accent3>
        <a:srgbClr val="007096"/>
      </a:accent3>
      <a:accent4>
        <a:srgbClr val="FFC000"/>
      </a:accent4>
      <a:accent5>
        <a:srgbClr val="75232F"/>
      </a:accent5>
      <a:accent6>
        <a:srgbClr val="B1B3B3"/>
      </a:accent6>
      <a:hlink>
        <a:srgbClr val="FF5B39"/>
      </a:hlink>
      <a:folHlink>
        <a:srgbClr val="0033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5486</Words>
  <Application>Microsoft Office PowerPoint</Application>
  <PresentationFormat>Widescreen</PresentationFormat>
  <Paragraphs>1164</Paragraphs>
  <Slides>54</Slides>
  <Notes>54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54</vt:i4>
      </vt:variant>
    </vt:vector>
  </HeadingPairs>
  <TitlesOfParts>
    <vt:vector size="70" baseType="lpstr">
      <vt:lpstr>Calibri</vt:lpstr>
      <vt:lpstr>Montserrat</vt:lpstr>
      <vt:lpstr>Noto Sans Symbols</vt:lpstr>
      <vt:lpstr>Barlow Condensed</vt:lpstr>
      <vt:lpstr>Arial</vt:lpstr>
      <vt:lpstr>Barlow SemiBold</vt:lpstr>
      <vt:lpstr>Barlow Light</vt:lpstr>
      <vt:lpstr>Barlow Thin</vt:lpstr>
      <vt:lpstr>Barlow</vt:lpstr>
      <vt:lpstr>Times New Roman</vt:lpstr>
      <vt:lpstr>Montserrat Medium</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Legal 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 Diaz</dc:creator>
  <cp:lastModifiedBy>Paolo Diaz</cp:lastModifiedBy>
  <cp:revision>1</cp:revision>
  <dcterms:modified xsi:type="dcterms:W3CDTF">2021-06-01T20:21:03Z</dcterms:modified>
</cp:coreProperties>
</file>