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858000" cy="9144000"/>
  <p:embeddedFontLst>
    <p:embeddedFont>
      <p:font typeface="Barlow" panose="020B0604020202020204" charset="0"/>
      <p:regular r:id="rId56"/>
      <p:bold r:id="rId57"/>
      <p:italic r:id="rId58"/>
      <p:boldItalic r:id="rId59"/>
    </p:embeddedFont>
    <p:embeddedFont>
      <p:font typeface="Barlow Condensed" panose="020B0604020202020204" charset="0"/>
      <p:regular r:id="rId60"/>
      <p:bold r:id="rId61"/>
      <p:italic r:id="rId62"/>
      <p:boldItalic r:id="rId63"/>
    </p:embeddedFont>
    <p:embeddedFont>
      <p:font typeface="Barlow Light" panose="020B0604020202020204" charset="0"/>
      <p:regular r:id="rId64"/>
      <p:bold r:id="rId65"/>
      <p:italic r:id="rId66"/>
      <p:boldItalic r:id="rId67"/>
    </p:embeddedFont>
    <p:embeddedFont>
      <p:font typeface="Barlow Medium" panose="020B0604020202020204" charset="0"/>
      <p:regular r:id="rId68"/>
      <p:bold r:id="rId69"/>
      <p:italic r:id="rId70"/>
      <p:boldItalic r:id="rId71"/>
    </p:embeddedFont>
    <p:embeddedFont>
      <p:font typeface="Barlow SemiBold" panose="020B0604020202020204" charset="0"/>
      <p:regular r:id="rId72"/>
      <p:bold r:id="rId73"/>
      <p:italic r:id="rId74"/>
      <p:boldItalic r:id="rId75"/>
    </p:embeddedFont>
    <p:embeddedFont>
      <p:font typeface="Montserrat" panose="020B0604020202020204" charset="0"/>
      <p:regular r:id="rId76"/>
      <p:bold r:id="rId77"/>
      <p:italic r:id="rId78"/>
      <p:boldItalic r:id="rId79"/>
    </p:embeddedFont>
    <p:embeddedFont>
      <p:font typeface="Montserrat Medium" panose="020B0604020202020204"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7" roundtripDataSignature="AMtx7mgGl0h0EiBppVpqmnr+Ajag4UBZ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1DE85E-4F2C-4F30-B38E-6C5416D1824E}">
  <a:tblStyle styleId="{AB1DE85E-4F2C-4F30-B38E-6C5416D1824E}" styleName="Table_0">
    <a:wholeTbl>
      <a:tcTxStyle b="off" i="off">
        <a:font>
          <a:latin typeface="Helvetica"/>
          <a:ea typeface="Helvetica"/>
          <a:cs typeface="Helvetic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9ED"/>
          </a:solidFill>
        </a:fill>
      </a:tcStyle>
    </a:wholeTbl>
    <a:band1H>
      <a:tcTxStyle/>
      <a:tcStyle>
        <a:tcBdr/>
        <a:fill>
          <a:solidFill>
            <a:srgbClr val="FCF3DA"/>
          </a:solidFill>
        </a:fill>
      </a:tcStyle>
    </a:band1H>
    <a:band2H>
      <a:tcTxStyle/>
      <a:tcStyle>
        <a:tcBdr/>
      </a:tcStyle>
    </a:band2H>
    <a:band1V>
      <a:tcTxStyle/>
      <a:tcStyle>
        <a:tcBdr/>
        <a:fill>
          <a:solidFill>
            <a:srgbClr val="FCF3DA"/>
          </a:solidFill>
        </a:fill>
      </a:tcStyle>
    </a:band1V>
    <a:band2V>
      <a:tcTxStyle/>
      <a:tcStyle>
        <a:tcBdr/>
      </a:tcStyle>
    </a:band2V>
    <a:lastCol>
      <a:tcTxStyle b="on" i="off">
        <a:font>
          <a:latin typeface="Helvetica"/>
          <a:ea typeface="Helvetica"/>
          <a:cs typeface="Helvetica"/>
        </a:font>
        <a:schemeClr val="lt1"/>
      </a:tcTxStyle>
      <a:tcStyle>
        <a:tcBdr/>
        <a:fill>
          <a:solidFill>
            <a:schemeClr val="accent1"/>
          </a:solidFill>
        </a:fill>
      </a:tcStyle>
    </a:lastCol>
    <a:firstCol>
      <a:tcTxStyle b="on" i="off">
        <a:font>
          <a:latin typeface="Helvetica"/>
          <a:ea typeface="Helvetica"/>
          <a:cs typeface="Helvetica"/>
        </a:font>
        <a:schemeClr val="lt1"/>
      </a:tcTxStyle>
      <a:tcStyle>
        <a:tcBdr/>
        <a:fill>
          <a:solidFill>
            <a:schemeClr val="accent1"/>
          </a:solidFill>
        </a:fill>
      </a:tcStyle>
    </a:firstCol>
    <a:lastRow>
      <a:tcTxStyle b="on" i="off">
        <a:font>
          <a:latin typeface="Helvetica"/>
          <a:ea typeface="Helvetica"/>
          <a:cs typeface="Helvetic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Helvetica"/>
          <a:ea typeface="Helvetica"/>
          <a:cs typeface="Helvetic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2CCD6CF-3F50-43B7-AC8F-EAB53C3D03EC}" styleName="Table_1">
    <a:wholeTbl>
      <a:tcTxStyle b="off" i="off">
        <a:font>
          <a:latin typeface="Arial"/>
          <a:ea typeface="Arial"/>
          <a:cs typeface="Arial"/>
        </a:font>
        <a:srgbClr val="003348"/>
      </a:tcTxStyle>
      <a:tcStyle>
        <a:tcBdr>
          <a:left>
            <a:ln w="12700" cap="flat" cmpd="sng">
              <a:solidFill>
                <a:srgbClr val="007095"/>
              </a:solidFill>
              <a:prstDash val="solid"/>
              <a:round/>
              <a:headEnd type="none" w="sm" len="sm"/>
              <a:tailEnd type="none" w="sm" len="sm"/>
            </a:ln>
          </a:left>
          <a:right>
            <a:ln w="12700" cap="flat" cmpd="sng">
              <a:solidFill>
                <a:srgbClr val="007095"/>
              </a:solidFill>
              <a:prstDash val="solid"/>
              <a:round/>
              <a:headEnd type="none" w="sm" len="sm"/>
              <a:tailEnd type="none" w="sm" len="sm"/>
            </a:ln>
          </a:right>
          <a:top>
            <a:ln w="12700" cap="flat" cmpd="sng">
              <a:solidFill>
                <a:srgbClr val="007095"/>
              </a:solidFill>
              <a:prstDash val="solid"/>
              <a:round/>
              <a:headEnd type="none" w="sm" len="sm"/>
              <a:tailEnd type="none" w="sm" len="sm"/>
            </a:ln>
          </a:top>
          <a:bottom>
            <a:ln w="12700" cap="flat" cmpd="sng">
              <a:solidFill>
                <a:srgbClr val="007095"/>
              </a:solidFill>
              <a:prstDash val="solid"/>
              <a:round/>
              <a:headEnd type="none" w="sm" len="sm"/>
              <a:tailEnd type="none" w="sm" len="sm"/>
            </a:ln>
          </a:bottom>
          <a:insideH>
            <a:ln w="12700" cap="flat" cmpd="sng">
              <a:solidFill>
                <a:srgbClr val="007095"/>
              </a:solidFill>
              <a:prstDash val="solid"/>
              <a:round/>
              <a:headEnd type="none" w="sm" len="sm"/>
              <a:tailEnd type="none" w="sm" len="sm"/>
            </a:ln>
          </a:insideH>
          <a:insideV>
            <a:ln w="12700" cap="flat" cmpd="sng">
              <a:solidFill>
                <a:srgbClr val="007095"/>
              </a:solidFill>
              <a:prstDash val="solid"/>
              <a:round/>
              <a:headEnd type="none" w="sm" len="sm"/>
              <a:tailEnd type="none" w="sm" len="sm"/>
            </a:ln>
          </a:insideV>
        </a:tcBdr>
        <a:fill>
          <a:solidFill>
            <a:srgbClr val="FCF3DA"/>
          </a:solidFill>
        </a:fill>
      </a:tcStyle>
    </a:wholeTbl>
    <a:band1H>
      <a:tcTxStyle/>
      <a:tcStyle>
        <a:tcBdr/>
      </a:tcStyle>
    </a:band1H>
    <a:band2H>
      <a:tcTxStyle b="off" i="off"/>
      <a:tcStyle>
        <a:tcBdr/>
        <a:fill>
          <a:solidFill>
            <a:srgbClr val="FDF9ED"/>
          </a:solidFill>
        </a:fill>
      </a:tcStyle>
    </a:band2H>
    <a:band1V>
      <a:tcTxStyle/>
      <a:tcStyle>
        <a:tcBdr/>
      </a:tcStyle>
    </a:band1V>
    <a:band2V>
      <a:tcTxStyle/>
      <a:tcStyle>
        <a:tcBdr/>
      </a:tcStyle>
    </a:band2V>
    <a:lastCol>
      <a:tcTxStyle/>
      <a:tcStyle>
        <a:tcBdr/>
      </a:tcStyle>
    </a:lastCol>
    <a:firstCol>
      <a:tcTxStyle b="on" i="off">
        <a:font>
          <a:latin typeface="Arial"/>
          <a:ea typeface="Arial"/>
          <a:cs typeface="Arial"/>
        </a:font>
        <a:srgbClr val="007095"/>
      </a:tcTxStyle>
      <a:tcStyle>
        <a:tcBdr>
          <a:left>
            <a:ln w="12700" cap="flat" cmpd="sng">
              <a:solidFill>
                <a:srgbClr val="007095"/>
              </a:solidFill>
              <a:prstDash val="solid"/>
              <a:round/>
              <a:headEnd type="none" w="sm" len="sm"/>
              <a:tailEnd type="none" w="sm" len="sm"/>
            </a:ln>
          </a:left>
          <a:right>
            <a:ln w="12700" cap="flat" cmpd="sng">
              <a:solidFill>
                <a:srgbClr val="007095"/>
              </a:solidFill>
              <a:prstDash val="solid"/>
              <a:round/>
              <a:headEnd type="none" w="sm" len="sm"/>
              <a:tailEnd type="none" w="sm" len="sm"/>
            </a:ln>
          </a:right>
          <a:top>
            <a:ln w="12700" cap="flat" cmpd="sng">
              <a:solidFill>
                <a:srgbClr val="007095"/>
              </a:solidFill>
              <a:prstDash val="solid"/>
              <a:round/>
              <a:headEnd type="none" w="sm" len="sm"/>
              <a:tailEnd type="none" w="sm" len="sm"/>
            </a:ln>
          </a:top>
          <a:bottom>
            <a:ln w="12700" cap="flat" cmpd="sng">
              <a:solidFill>
                <a:srgbClr val="007095"/>
              </a:solidFill>
              <a:prstDash val="solid"/>
              <a:round/>
              <a:headEnd type="none" w="sm" len="sm"/>
              <a:tailEnd type="none" w="sm" len="sm"/>
            </a:ln>
          </a:bottom>
          <a:insideH>
            <a:ln w="12700" cap="flat" cmpd="sng">
              <a:solidFill>
                <a:srgbClr val="007095"/>
              </a:solidFill>
              <a:prstDash val="solid"/>
              <a:round/>
              <a:headEnd type="none" w="sm" len="sm"/>
              <a:tailEnd type="none" w="sm" len="sm"/>
            </a:ln>
          </a:insideH>
          <a:insideV>
            <a:ln w="12700" cap="flat" cmpd="sng">
              <a:solidFill>
                <a:srgbClr val="007095"/>
              </a:solidFill>
              <a:prstDash val="solid"/>
              <a:round/>
              <a:headEnd type="none" w="sm" len="sm"/>
              <a:tailEnd type="none" w="sm" len="sm"/>
            </a:ln>
          </a:insideV>
        </a:tcBdr>
        <a:fill>
          <a:solidFill>
            <a:schemeClr val="accent1"/>
          </a:solidFill>
        </a:fill>
      </a:tcStyle>
    </a:firstCol>
    <a:lastRow>
      <a:tcTxStyle b="on" i="off">
        <a:font>
          <a:latin typeface="Arial"/>
          <a:ea typeface="Arial"/>
          <a:cs typeface="Arial"/>
        </a:font>
        <a:srgbClr val="007095"/>
      </a:tcTxStyle>
      <a:tcStyle>
        <a:tcBdr>
          <a:left>
            <a:ln w="12700" cap="flat" cmpd="sng">
              <a:solidFill>
                <a:srgbClr val="007095"/>
              </a:solidFill>
              <a:prstDash val="solid"/>
              <a:round/>
              <a:headEnd type="none" w="sm" len="sm"/>
              <a:tailEnd type="none" w="sm" len="sm"/>
            </a:ln>
          </a:left>
          <a:right>
            <a:ln w="12700" cap="flat" cmpd="sng">
              <a:solidFill>
                <a:srgbClr val="007095"/>
              </a:solidFill>
              <a:prstDash val="solid"/>
              <a:round/>
              <a:headEnd type="none" w="sm" len="sm"/>
              <a:tailEnd type="none" w="sm" len="sm"/>
            </a:ln>
          </a:right>
          <a:top>
            <a:ln w="38100" cap="flat" cmpd="sng">
              <a:solidFill>
                <a:srgbClr val="007095"/>
              </a:solidFill>
              <a:prstDash val="solid"/>
              <a:round/>
              <a:headEnd type="none" w="sm" len="sm"/>
              <a:tailEnd type="none" w="sm" len="sm"/>
            </a:ln>
          </a:top>
          <a:bottom>
            <a:ln w="12700" cap="flat" cmpd="sng">
              <a:solidFill>
                <a:srgbClr val="007095"/>
              </a:solidFill>
              <a:prstDash val="solid"/>
              <a:round/>
              <a:headEnd type="none" w="sm" len="sm"/>
              <a:tailEnd type="none" w="sm" len="sm"/>
            </a:ln>
          </a:bottom>
          <a:insideH>
            <a:ln w="12700" cap="flat" cmpd="sng">
              <a:solidFill>
                <a:srgbClr val="007095"/>
              </a:solidFill>
              <a:prstDash val="solid"/>
              <a:round/>
              <a:headEnd type="none" w="sm" len="sm"/>
              <a:tailEnd type="none" w="sm" len="sm"/>
            </a:ln>
          </a:insideH>
          <a:insideV>
            <a:ln w="12700" cap="flat" cmpd="sng">
              <a:solidFill>
                <a:srgbClr val="007095"/>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rgbClr val="007095"/>
      </a:tcTxStyle>
      <a:tcStyle>
        <a:tcBdr>
          <a:left>
            <a:ln w="12700" cap="flat" cmpd="sng">
              <a:solidFill>
                <a:srgbClr val="007095"/>
              </a:solidFill>
              <a:prstDash val="solid"/>
              <a:round/>
              <a:headEnd type="none" w="sm" len="sm"/>
              <a:tailEnd type="none" w="sm" len="sm"/>
            </a:ln>
          </a:left>
          <a:right>
            <a:ln w="12700" cap="flat" cmpd="sng">
              <a:solidFill>
                <a:srgbClr val="007095"/>
              </a:solidFill>
              <a:prstDash val="solid"/>
              <a:round/>
              <a:headEnd type="none" w="sm" len="sm"/>
              <a:tailEnd type="none" w="sm" len="sm"/>
            </a:ln>
          </a:right>
          <a:top>
            <a:ln w="12700" cap="flat" cmpd="sng">
              <a:solidFill>
                <a:srgbClr val="007095"/>
              </a:solidFill>
              <a:prstDash val="solid"/>
              <a:round/>
              <a:headEnd type="none" w="sm" len="sm"/>
              <a:tailEnd type="none" w="sm" len="sm"/>
            </a:ln>
          </a:top>
          <a:bottom>
            <a:ln w="38100" cap="flat" cmpd="sng">
              <a:solidFill>
                <a:srgbClr val="007095"/>
              </a:solidFill>
              <a:prstDash val="solid"/>
              <a:round/>
              <a:headEnd type="none" w="sm" len="sm"/>
              <a:tailEnd type="none" w="sm" len="sm"/>
            </a:ln>
          </a:bottom>
          <a:insideH>
            <a:ln w="12700" cap="flat" cmpd="sng">
              <a:solidFill>
                <a:srgbClr val="007095"/>
              </a:solidFill>
              <a:prstDash val="solid"/>
              <a:round/>
              <a:headEnd type="none" w="sm" len="sm"/>
              <a:tailEnd type="none" w="sm" len="sm"/>
            </a:ln>
          </a:insideH>
          <a:insideV>
            <a:ln w="12700" cap="flat" cmpd="sng">
              <a:solidFill>
                <a:srgbClr val="007095"/>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6" Type="http://schemas.openxmlformats.org/officeDocument/2006/relationships/font" Target="fonts/font21.fntdata"/><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font" Target="fonts/font24.fntdata"/><Relationship Id="rId87"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6.fntdata"/><Relationship Id="rId82" Type="http://schemas.openxmlformats.org/officeDocument/2006/relationships/font" Target="fonts/font27.fntdata"/><Relationship Id="rId90"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80"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83" Type="http://schemas.openxmlformats.org/officeDocument/2006/relationships/font" Target="fonts/font28.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font" Target="fonts/font23.fntdata"/><Relationship Id="rId81"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2" name="Google Shape;382;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5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0"/>
        <p:cNvGrpSpPr/>
        <p:nvPr/>
      </p:nvGrpSpPr>
      <p:grpSpPr>
        <a:xfrm>
          <a:off x="0" y="0"/>
          <a:ext cx="0" cy="0"/>
          <a:chOff x="0" y="0"/>
          <a:chExt cx="0" cy="0"/>
        </a:xfrm>
      </p:grpSpPr>
      <p:sp>
        <p:nvSpPr>
          <p:cNvPr id="11" name="Google Shape;11;p55"/>
          <p:cNvSpPr txBox="1">
            <a:spLocks noGrp="1"/>
          </p:cNvSpPr>
          <p:nvPr>
            <p:ph type="title"/>
          </p:nvPr>
        </p:nvSpPr>
        <p:spPr>
          <a:xfrm>
            <a:off x="838200" y="4422911"/>
            <a:ext cx="10515600" cy="1000367"/>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3348"/>
              </a:buClr>
              <a:buSzPts val="6000"/>
              <a:buFont typeface="Barlow Condensed"/>
              <a:buNone/>
              <a:defRPr sz="6000"/>
            </a:lvl1pPr>
            <a:lvl2pPr lvl="1" algn="l">
              <a:lnSpc>
                <a:spcPct val="90000"/>
              </a:lnSpc>
              <a:spcBef>
                <a:spcPts val="0"/>
              </a:spcBef>
              <a:spcAft>
                <a:spcPts val="0"/>
              </a:spcAft>
              <a:buClr>
                <a:srgbClr val="003348"/>
              </a:buClr>
              <a:buSzPts val="1800"/>
              <a:buNone/>
              <a:defRPr/>
            </a:lvl2pPr>
            <a:lvl3pPr lvl="2" algn="l">
              <a:lnSpc>
                <a:spcPct val="90000"/>
              </a:lnSpc>
              <a:spcBef>
                <a:spcPts val="0"/>
              </a:spcBef>
              <a:spcAft>
                <a:spcPts val="0"/>
              </a:spcAft>
              <a:buClr>
                <a:srgbClr val="003348"/>
              </a:buClr>
              <a:buSzPts val="1800"/>
              <a:buNone/>
              <a:defRPr/>
            </a:lvl3pPr>
            <a:lvl4pPr lvl="3" algn="l">
              <a:lnSpc>
                <a:spcPct val="90000"/>
              </a:lnSpc>
              <a:spcBef>
                <a:spcPts val="0"/>
              </a:spcBef>
              <a:spcAft>
                <a:spcPts val="0"/>
              </a:spcAft>
              <a:buClr>
                <a:srgbClr val="003348"/>
              </a:buClr>
              <a:buSzPts val="1800"/>
              <a:buNone/>
              <a:defRPr/>
            </a:lvl4pPr>
            <a:lvl5pPr lvl="4" algn="l">
              <a:lnSpc>
                <a:spcPct val="90000"/>
              </a:lnSpc>
              <a:spcBef>
                <a:spcPts val="0"/>
              </a:spcBef>
              <a:spcAft>
                <a:spcPts val="0"/>
              </a:spcAft>
              <a:buClr>
                <a:srgbClr val="003348"/>
              </a:buClr>
              <a:buSzPts val="1800"/>
              <a:buNone/>
              <a:defRPr/>
            </a:lvl5pPr>
            <a:lvl6pPr lvl="5" algn="l">
              <a:lnSpc>
                <a:spcPct val="90000"/>
              </a:lnSpc>
              <a:spcBef>
                <a:spcPts val="0"/>
              </a:spcBef>
              <a:spcAft>
                <a:spcPts val="0"/>
              </a:spcAft>
              <a:buClr>
                <a:srgbClr val="003348"/>
              </a:buClr>
              <a:buSzPts val="1800"/>
              <a:buNone/>
              <a:defRPr/>
            </a:lvl6pPr>
            <a:lvl7pPr lvl="6" algn="l">
              <a:lnSpc>
                <a:spcPct val="90000"/>
              </a:lnSpc>
              <a:spcBef>
                <a:spcPts val="0"/>
              </a:spcBef>
              <a:spcAft>
                <a:spcPts val="0"/>
              </a:spcAft>
              <a:buClr>
                <a:srgbClr val="003348"/>
              </a:buClr>
              <a:buSzPts val="1800"/>
              <a:buNone/>
              <a:defRPr/>
            </a:lvl7pPr>
            <a:lvl8pPr lvl="7" algn="l">
              <a:lnSpc>
                <a:spcPct val="90000"/>
              </a:lnSpc>
              <a:spcBef>
                <a:spcPts val="0"/>
              </a:spcBef>
              <a:spcAft>
                <a:spcPts val="0"/>
              </a:spcAft>
              <a:buClr>
                <a:srgbClr val="003348"/>
              </a:buClr>
              <a:buSzPts val="1800"/>
              <a:buNone/>
              <a:defRPr/>
            </a:lvl8pPr>
            <a:lvl9pPr lvl="8" algn="l">
              <a:lnSpc>
                <a:spcPct val="90000"/>
              </a:lnSpc>
              <a:spcBef>
                <a:spcPts val="0"/>
              </a:spcBef>
              <a:spcAft>
                <a:spcPts val="0"/>
              </a:spcAft>
              <a:buClr>
                <a:srgbClr val="003348"/>
              </a:buClr>
              <a:buSzPts val="1800"/>
              <a:buNone/>
              <a:defRPr/>
            </a:lvl9pPr>
          </a:lstStyle>
          <a:p>
            <a:endParaRPr/>
          </a:p>
        </p:txBody>
      </p:sp>
      <p:sp>
        <p:nvSpPr>
          <p:cNvPr id="12" name="Google Shape;12;p55"/>
          <p:cNvSpPr txBox="1">
            <a:spLocks noGrp="1"/>
          </p:cNvSpPr>
          <p:nvPr>
            <p:ph type="body" idx="1"/>
          </p:nvPr>
        </p:nvSpPr>
        <p:spPr>
          <a:xfrm>
            <a:off x="838200" y="5423277"/>
            <a:ext cx="10515600" cy="43818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Barlow Condensed"/>
              <a:buNone/>
              <a:defRPr sz="2400" b="1">
                <a:solidFill>
                  <a:srgbClr val="FFFFFF"/>
                </a:solidFill>
                <a:latin typeface="Barlow Condensed"/>
                <a:ea typeface="Barlow Condensed"/>
                <a:cs typeface="Barlow Condensed"/>
                <a:sym typeface="Barlow Condensed"/>
              </a:defRPr>
            </a:lvl1pPr>
            <a:lvl2pPr marL="914400" lvl="1" indent="-228600" algn="l">
              <a:lnSpc>
                <a:spcPct val="90000"/>
              </a:lnSpc>
              <a:spcBef>
                <a:spcPts val="1000"/>
              </a:spcBef>
              <a:spcAft>
                <a:spcPts val="0"/>
              </a:spcAft>
              <a:buClr>
                <a:srgbClr val="FFFFFF"/>
              </a:buClr>
              <a:buSzPts val="2400"/>
              <a:buFont typeface="Barlow Condensed"/>
              <a:buNone/>
              <a:defRPr sz="2400" b="1">
                <a:solidFill>
                  <a:srgbClr val="FFFFFF"/>
                </a:solidFill>
                <a:latin typeface="Barlow Condensed"/>
                <a:ea typeface="Barlow Condensed"/>
                <a:cs typeface="Barlow Condensed"/>
                <a:sym typeface="Barlow Condensed"/>
              </a:defRPr>
            </a:lvl2pPr>
            <a:lvl3pPr marL="1371600" lvl="2" indent="-228600" algn="l">
              <a:lnSpc>
                <a:spcPct val="90000"/>
              </a:lnSpc>
              <a:spcBef>
                <a:spcPts val="1000"/>
              </a:spcBef>
              <a:spcAft>
                <a:spcPts val="0"/>
              </a:spcAft>
              <a:buClr>
                <a:srgbClr val="FFFFFF"/>
              </a:buClr>
              <a:buSzPts val="2400"/>
              <a:buFont typeface="Barlow Condensed"/>
              <a:buNone/>
              <a:defRPr sz="2400" b="1">
                <a:solidFill>
                  <a:srgbClr val="FFFFFF"/>
                </a:solidFill>
                <a:latin typeface="Barlow Condensed"/>
                <a:ea typeface="Barlow Condensed"/>
                <a:cs typeface="Barlow Condensed"/>
                <a:sym typeface="Barlow Condensed"/>
              </a:defRPr>
            </a:lvl3pPr>
            <a:lvl4pPr marL="1828800" lvl="3" indent="-228600" algn="l">
              <a:lnSpc>
                <a:spcPct val="90000"/>
              </a:lnSpc>
              <a:spcBef>
                <a:spcPts val="1000"/>
              </a:spcBef>
              <a:spcAft>
                <a:spcPts val="0"/>
              </a:spcAft>
              <a:buClr>
                <a:srgbClr val="FFFFFF"/>
              </a:buClr>
              <a:buSzPts val="2400"/>
              <a:buFont typeface="Barlow Condensed"/>
              <a:buNone/>
              <a:defRPr sz="2400" b="1">
                <a:solidFill>
                  <a:srgbClr val="FFFFFF"/>
                </a:solidFill>
                <a:latin typeface="Barlow Condensed"/>
                <a:ea typeface="Barlow Condensed"/>
                <a:cs typeface="Barlow Condensed"/>
                <a:sym typeface="Barlow Condensed"/>
              </a:defRPr>
            </a:lvl4pPr>
            <a:lvl5pPr marL="2286000" lvl="4" indent="-228600" algn="l">
              <a:lnSpc>
                <a:spcPct val="90000"/>
              </a:lnSpc>
              <a:spcBef>
                <a:spcPts val="1000"/>
              </a:spcBef>
              <a:spcAft>
                <a:spcPts val="0"/>
              </a:spcAft>
              <a:buClr>
                <a:srgbClr val="FFFFFF"/>
              </a:buClr>
              <a:buSzPts val="2400"/>
              <a:buFont typeface="Barlow Condensed"/>
              <a:buNone/>
              <a:defRPr sz="2400" b="1">
                <a:solidFill>
                  <a:srgbClr val="FFFFFF"/>
                </a:solidFill>
                <a:latin typeface="Barlow Condensed"/>
                <a:ea typeface="Barlow Condensed"/>
                <a:cs typeface="Barlow Condensed"/>
                <a:sym typeface="Barlow Condensed"/>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pic>
        <p:nvPicPr>
          <p:cNvPr id="13" name="Google Shape;13;p55" descr="Google Shape;19;p53"/>
          <p:cNvPicPr preferRelativeResize="0"/>
          <p:nvPr/>
        </p:nvPicPr>
        <p:blipFill rotWithShape="1">
          <a:blip r:embed="rId2">
            <a:alphaModFix/>
          </a:blip>
          <a:srcRect/>
          <a:stretch/>
        </p:blipFill>
        <p:spPr>
          <a:xfrm>
            <a:off x="838200" y="730457"/>
            <a:ext cx="2269403" cy="2310917"/>
          </a:xfrm>
          <a:prstGeom prst="rect">
            <a:avLst/>
          </a:prstGeom>
          <a:noFill/>
          <a:ln>
            <a:noFill/>
          </a:ln>
        </p:spPr>
      </p:pic>
      <p:sp>
        <p:nvSpPr>
          <p:cNvPr id="14" name="Google Shape;14;p55"/>
          <p:cNvSpPr txBox="1">
            <a:spLocks noGrp="1"/>
          </p:cNvSpPr>
          <p:nvPr>
            <p:ph type="sldNum" idx="12"/>
          </p:nvPr>
        </p:nvSpPr>
        <p:spPr>
          <a:xfrm>
            <a:off x="11080184" y="6404312"/>
            <a:ext cx="273616"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1pPr>
            <a:lvl2pPr marL="0" lvl="1"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2pPr>
            <a:lvl3pPr marL="0" lvl="2"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3pPr>
            <a:lvl4pPr marL="0" lvl="3"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4pPr>
            <a:lvl5pPr marL="0" lvl="4"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5pPr>
            <a:lvl6pPr marL="0" lvl="5"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6pPr>
            <a:lvl7pPr marL="0" lvl="6"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7pPr>
            <a:lvl8pPr marL="0" lvl="7"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8pPr>
            <a:lvl9pPr marL="0" lvl="8"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type="tx">
  <p:cSld name="TITLE_AND_BODY">
    <p:spTree>
      <p:nvGrpSpPr>
        <p:cNvPr id="1" name="Shape 15"/>
        <p:cNvGrpSpPr/>
        <p:nvPr/>
      </p:nvGrpSpPr>
      <p:grpSpPr>
        <a:xfrm>
          <a:off x="0" y="0"/>
          <a:ext cx="0" cy="0"/>
          <a:chOff x="0" y="0"/>
          <a:chExt cx="0" cy="0"/>
        </a:xfrm>
      </p:grpSpPr>
      <p:sp>
        <p:nvSpPr>
          <p:cNvPr id="16" name="Google Shape;16;p56"/>
          <p:cNvSpPr txBox="1">
            <a:spLocks noGrp="1"/>
          </p:cNvSpPr>
          <p:nvPr>
            <p:ph type="title"/>
          </p:nvPr>
        </p:nvSpPr>
        <p:spPr>
          <a:xfrm>
            <a:off x="838200" y="681037"/>
            <a:ext cx="10515600" cy="1425205"/>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3348"/>
              </a:buClr>
              <a:buSzPts val="1800"/>
              <a:buNone/>
              <a:defRPr/>
            </a:lvl1pPr>
            <a:lvl2pPr lvl="1" algn="l">
              <a:lnSpc>
                <a:spcPct val="90000"/>
              </a:lnSpc>
              <a:spcBef>
                <a:spcPts val="0"/>
              </a:spcBef>
              <a:spcAft>
                <a:spcPts val="0"/>
              </a:spcAft>
              <a:buClr>
                <a:srgbClr val="003348"/>
              </a:buClr>
              <a:buSzPts val="1800"/>
              <a:buNone/>
              <a:defRPr/>
            </a:lvl2pPr>
            <a:lvl3pPr lvl="2" algn="l">
              <a:lnSpc>
                <a:spcPct val="90000"/>
              </a:lnSpc>
              <a:spcBef>
                <a:spcPts val="0"/>
              </a:spcBef>
              <a:spcAft>
                <a:spcPts val="0"/>
              </a:spcAft>
              <a:buClr>
                <a:srgbClr val="003348"/>
              </a:buClr>
              <a:buSzPts val="1800"/>
              <a:buNone/>
              <a:defRPr/>
            </a:lvl3pPr>
            <a:lvl4pPr lvl="3" algn="l">
              <a:lnSpc>
                <a:spcPct val="90000"/>
              </a:lnSpc>
              <a:spcBef>
                <a:spcPts val="0"/>
              </a:spcBef>
              <a:spcAft>
                <a:spcPts val="0"/>
              </a:spcAft>
              <a:buClr>
                <a:srgbClr val="003348"/>
              </a:buClr>
              <a:buSzPts val="1800"/>
              <a:buNone/>
              <a:defRPr/>
            </a:lvl4pPr>
            <a:lvl5pPr lvl="4" algn="l">
              <a:lnSpc>
                <a:spcPct val="90000"/>
              </a:lnSpc>
              <a:spcBef>
                <a:spcPts val="0"/>
              </a:spcBef>
              <a:spcAft>
                <a:spcPts val="0"/>
              </a:spcAft>
              <a:buClr>
                <a:srgbClr val="003348"/>
              </a:buClr>
              <a:buSzPts val="1800"/>
              <a:buNone/>
              <a:defRPr/>
            </a:lvl5pPr>
            <a:lvl6pPr lvl="5" algn="l">
              <a:lnSpc>
                <a:spcPct val="90000"/>
              </a:lnSpc>
              <a:spcBef>
                <a:spcPts val="0"/>
              </a:spcBef>
              <a:spcAft>
                <a:spcPts val="0"/>
              </a:spcAft>
              <a:buClr>
                <a:srgbClr val="003348"/>
              </a:buClr>
              <a:buSzPts val="1800"/>
              <a:buNone/>
              <a:defRPr/>
            </a:lvl6pPr>
            <a:lvl7pPr lvl="6" algn="l">
              <a:lnSpc>
                <a:spcPct val="90000"/>
              </a:lnSpc>
              <a:spcBef>
                <a:spcPts val="0"/>
              </a:spcBef>
              <a:spcAft>
                <a:spcPts val="0"/>
              </a:spcAft>
              <a:buClr>
                <a:srgbClr val="003348"/>
              </a:buClr>
              <a:buSzPts val="1800"/>
              <a:buNone/>
              <a:defRPr/>
            </a:lvl7pPr>
            <a:lvl8pPr lvl="7" algn="l">
              <a:lnSpc>
                <a:spcPct val="90000"/>
              </a:lnSpc>
              <a:spcBef>
                <a:spcPts val="0"/>
              </a:spcBef>
              <a:spcAft>
                <a:spcPts val="0"/>
              </a:spcAft>
              <a:buClr>
                <a:srgbClr val="003348"/>
              </a:buClr>
              <a:buSzPts val="1800"/>
              <a:buNone/>
              <a:defRPr/>
            </a:lvl8pPr>
            <a:lvl9pPr lvl="8" algn="l">
              <a:lnSpc>
                <a:spcPct val="90000"/>
              </a:lnSpc>
              <a:spcBef>
                <a:spcPts val="0"/>
              </a:spcBef>
              <a:spcAft>
                <a:spcPts val="0"/>
              </a:spcAft>
              <a:buClr>
                <a:srgbClr val="003348"/>
              </a:buClr>
              <a:buSzPts val="1800"/>
              <a:buNone/>
              <a:defRPr/>
            </a:lvl9pPr>
          </a:lstStyle>
          <a:p>
            <a:endParaRPr/>
          </a:p>
        </p:txBody>
      </p:sp>
      <p:sp>
        <p:nvSpPr>
          <p:cNvPr id="17" name="Google Shape;17;p56"/>
          <p:cNvSpPr txBox="1">
            <a:spLocks noGrp="1"/>
          </p:cNvSpPr>
          <p:nvPr>
            <p:ph type="sldNum" idx="12"/>
          </p:nvPr>
        </p:nvSpPr>
        <p:spPr>
          <a:xfrm>
            <a:off x="11080184" y="6404312"/>
            <a:ext cx="273616"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1pPr>
            <a:lvl2pPr marL="0" lvl="1"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2pPr>
            <a:lvl3pPr marL="0" lvl="2"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3pPr>
            <a:lvl4pPr marL="0" lvl="3"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4pPr>
            <a:lvl5pPr marL="0" lvl="4"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5pPr>
            <a:lvl6pPr marL="0" lvl="5"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6pPr>
            <a:lvl7pPr marL="0" lvl="6"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7pPr>
            <a:lvl8pPr marL="0" lvl="7"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8pPr>
            <a:lvl9pPr marL="0" lvl="8"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OBJECT" type="obj">
  <p:cSld name="OBJECT">
    <p:bg>
      <p:bgPr>
        <a:solidFill>
          <a:srgbClr val="FFFFFF"/>
        </a:solidFill>
        <a:effectLst/>
      </p:bgPr>
    </p:bg>
    <p:spTree>
      <p:nvGrpSpPr>
        <p:cNvPr id="1" name="Shape 18"/>
        <p:cNvGrpSpPr/>
        <p:nvPr/>
      </p:nvGrpSpPr>
      <p:grpSpPr>
        <a:xfrm>
          <a:off x="0" y="0"/>
          <a:ext cx="0" cy="0"/>
          <a:chOff x="0" y="0"/>
          <a:chExt cx="0" cy="0"/>
        </a:xfrm>
      </p:grpSpPr>
      <p:sp>
        <p:nvSpPr>
          <p:cNvPr id="19" name="Google Shape;19;p57"/>
          <p:cNvSpPr txBox="1">
            <a:spLocks noGrp="1"/>
          </p:cNvSpPr>
          <p:nvPr>
            <p:ph type="title"/>
          </p:nvPr>
        </p:nvSpPr>
        <p:spPr>
          <a:xfrm>
            <a:off x="2032000" y="681037"/>
            <a:ext cx="9321900" cy="1425301"/>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FFA300"/>
              </a:buClr>
              <a:buSzPts val="4400"/>
              <a:buFont typeface="Barlow Condensed"/>
              <a:buNone/>
              <a:defRPr>
                <a:solidFill>
                  <a:srgbClr val="FFA300"/>
                </a:solidFill>
              </a:defRPr>
            </a:lvl1pPr>
            <a:lvl2pPr lvl="1" algn="l">
              <a:lnSpc>
                <a:spcPct val="90000"/>
              </a:lnSpc>
              <a:spcBef>
                <a:spcPts val="0"/>
              </a:spcBef>
              <a:spcAft>
                <a:spcPts val="0"/>
              </a:spcAft>
              <a:buClr>
                <a:srgbClr val="003348"/>
              </a:buClr>
              <a:buSzPts val="1800"/>
              <a:buNone/>
              <a:defRPr/>
            </a:lvl2pPr>
            <a:lvl3pPr lvl="2" algn="l">
              <a:lnSpc>
                <a:spcPct val="90000"/>
              </a:lnSpc>
              <a:spcBef>
                <a:spcPts val="0"/>
              </a:spcBef>
              <a:spcAft>
                <a:spcPts val="0"/>
              </a:spcAft>
              <a:buClr>
                <a:srgbClr val="003348"/>
              </a:buClr>
              <a:buSzPts val="1800"/>
              <a:buNone/>
              <a:defRPr/>
            </a:lvl3pPr>
            <a:lvl4pPr lvl="3" algn="l">
              <a:lnSpc>
                <a:spcPct val="90000"/>
              </a:lnSpc>
              <a:spcBef>
                <a:spcPts val="0"/>
              </a:spcBef>
              <a:spcAft>
                <a:spcPts val="0"/>
              </a:spcAft>
              <a:buClr>
                <a:srgbClr val="003348"/>
              </a:buClr>
              <a:buSzPts val="1800"/>
              <a:buNone/>
              <a:defRPr/>
            </a:lvl4pPr>
            <a:lvl5pPr lvl="4" algn="l">
              <a:lnSpc>
                <a:spcPct val="90000"/>
              </a:lnSpc>
              <a:spcBef>
                <a:spcPts val="0"/>
              </a:spcBef>
              <a:spcAft>
                <a:spcPts val="0"/>
              </a:spcAft>
              <a:buClr>
                <a:srgbClr val="003348"/>
              </a:buClr>
              <a:buSzPts val="1800"/>
              <a:buNone/>
              <a:defRPr/>
            </a:lvl5pPr>
            <a:lvl6pPr lvl="5" algn="l">
              <a:lnSpc>
                <a:spcPct val="90000"/>
              </a:lnSpc>
              <a:spcBef>
                <a:spcPts val="0"/>
              </a:spcBef>
              <a:spcAft>
                <a:spcPts val="0"/>
              </a:spcAft>
              <a:buClr>
                <a:srgbClr val="003348"/>
              </a:buClr>
              <a:buSzPts val="1800"/>
              <a:buNone/>
              <a:defRPr/>
            </a:lvl6pPr>
            <a:lvl7pPr lvl="6" algn="l">
              <a:lnSpc>
                <a:spcPct val="90000"/>
              </a:lnSpc>
              <a:spcBef>
                <a:spcPts val="0"/>
              </a:spcBef>
              <a:spcAft>
                <a:spcPts val="0"/>
              </a:spcAft>
              <a:buClr>
                <a:srgbClr val="003348"/>
              </a:buClr>
              <a:buSzPts val="1800"/>
              <a:buNone/>
              <a:defRPr/>
            </a:lvl7pPr>
            <a:lvl8pPr lvl="7" algn="l">
              <a:lnSpc>
                <a:spcPct val="90000"/>
              </a:lnSpc>
              <a:spcBef>
                <a:spcPts val="0"/>
              </a:spcBef>
              <a:spcAft>
                <a:spcPts val="0"/>
              </a:spcAft>
              <a:buClr>
                <a:srgbClr val="003348"/>
              </a:buClr>
              <a:buSzPts val="1800"/>
              <a:buNone/>
              <a:defRPr/>
            </a:lvl8pPr>
            <a:lvl9pPr lvl="8" algn="l">
              <a:lnSpc>
                <a:spcPct val="90000"/>
              </a:lnSpc>
              <a:spcBef>
                <a:spcPts val="0"/>
              </a:spcBef>
              <a:spcAft>
                <a:spcPts val="0"/>
              </a:spcAft>
              <a:buClr>
                <a:srgbClr val="003348"/>
              </a:buClr>
              <a:buSzPts val="1800"/>
              <a:buNone/>
              <a:defRPr/>
            </a:lvl9pPr>
          </a:lstStyle>
          <a:p>
            <a:endParaRPr/>
          </a:p>
        </p:txBody>
      </p:sp>
      <p:sp>
        <p:nvSpPr>
          <p:cNvPr id="20" name="Google Shape;20;p57"/>
          <p:cNvSpPr txBox="1">
            <a:spLocks noGrp="1"/>
          </p:cNvSpPr>
          <p:nvPr>
            <p:ph type="body" idx="1"/>
          </p:nvPr>
        </p:nvSpPr>
        <p:spPr>
          <a:xfrm>
            <a:off x="2032000" y="2126973"/>
            <a:ext cx="9321900" cy="4050001"/>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Clr>
                <a:srgbClr val="003348"/>
              </a:buClr>
              <a:buSzPts val="2800"/>
              <a:buChar char="•"/>
              <a:defRPr>
                <a:solidFill>
                  <a:srgbClr val="003348"/>
                </a:solidFill>
              </a:defRPr>
            </a:lvl1pPr>
            <a:lvl2pPr marL="914400" lvl="1" indent="-406400" algn="l">
              <a:lnSpc>
                <a:spcPct val="90000"/>
              </a:lnSpc>
              <a:spcBef>
                <a:spcPts val="1000"/>
              </a:spcBef>
              <a:spcAft>
                <a:spcPts val="0"/>
              </a:spcAft>
              <a:buClr>
                <a:srgbClr val="003348"/>
              </a:buClr>
              <a:buSzPts val="2800"/>
              <a:buChar char="•"/>
              <a:defRPr>
                <a:solidFill>
                  <a:srgbClr val="003348"/>
                </a:solidFill>
              </a:defRPr>
            </a:lvl2pPr>
            <a:lvl3pPr marL="1371600" lvl="2" indent="-406400" algn="l">
              <a:lnSpc>
                <a:spcPct val="90000"/>
              </a:lnSpc>
              <a:spcBef>
                <a:spcPts val="1000"/>
              </a:spcBef>
              <a:spcAft>
                <a:spcPts val="0"/>
              </a:spcAft>
              <a:buClr>
                <a:srgbClr val="003348"/>
              </a:buClr>
              <a:buSzPts val="2800"/>
              <a:buChar char="•"/>
              <a:defRPr>
                <a:solidFill>
                  <a:srgbClr val="003348"/>
                </a:solidFill>
              </a:defRPr>
            </a:lvl3pPr>
            <a:lvl4pPr marL="1828800" lvl="3" indent="-406400" algn="l">
              <a:lnSpc>
                <a:spcPct val="90000"/>
              </a:lnSpc>
              <a:spcBef>
                <a:spcPts val="1000"/>
              </a:spcBef>
              <a:spcAft>
                <a:spcPts val="0"/>
              </a:spcAft>
              <a:buClr>
                <a:srgbClr val="003348"/>
              </a:buClr>
              <a:buSzPts val="2800"/>
              <a:buChar char="•"/>
              <a:defRPr>
                <a:solidFill>
                  <a:srgbClr val="003348"/>
                </a:solidFill>
              </a:defRPr>
            </a:lvl4pPr>
            <a:lvl5pPr marL="2286000" lvl="4" indent="-406400" algn="l">
              <a:lnSpc>
                <a:spcPct val="90000"/>
              </a:lnSpc>
              <a:spcBef>
                <a:spcPts val="1000"/>
              </a:spcBef>
              <a:spcAft>
                <a:spcPts val="0"/>
              </a:spcAft>
              <a:buClr>
                <a:srgbClr val="003348"/>
              </a:buClr>
              <a:buSzPts val="2800"/>
              <a:buChar char="•"/>
              <a:defRPr>
                <a:solidFill>
                  <a:srgbClr val="003348"/>
                </a:solidFill>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pic>
        <p:nvPicPr>
          <p:cNvPr id="21" name="Google Shape;21;p57" descr="Google Shape;35;p44"/>
          <p:cNvPicPr preferRelativeResize="0"/>
          <p:nvPr/>
        </p:nvPicPr>
        <p:blipFill rotWithShape="1">
          <a:blip r:embed="rId2">
            <a:alphaModFix/>
          </a:blip>
          <a:srcRect/>
          <a:stretch/>
        </p:blipFill>
        <p:spPr>
          <a:xfrm>
            <a:off x="-458305" y="-1062893"/>
            <a:ext cx="1972668" cy="8209130"/>
          </a:xfrm>
          <a:prstGeom prst="rect">
            <a:avLst/>
          </a:prstGeom>
          <a:noFill/>
          <a:ln>
            <a:noFill/>
          </a:ln>
        </p:spPr>
      </p:pic>
      <p:sp>
        <p:nvSpPr>
          <p:cNvPr id="22" name="Google Shape;22;p57"/>
          <p:cNvSpPr txBox="1">
            <a:spLocks noGrp="1"/>
          </p:cNvSpPr>
          <p:nvPr>
            <p:ph type="sldNum" idx="12"/>
          </p:nvPr>
        </p:nvSpPr>
        <p:spPr>
          <a:xfrm>
            <a:off x="11080184" y="6404300"/>
            <a:ext cx="273616"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1pPr>
            <a:lvl2pPr marL="0" lvl="1"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2pPr>
            <a:lvl3pPr marL="0" lvl="2"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3pPr>
            <a:lvl4pPr marL="0" lvl="3"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4pPr>
            <a:lvl5pPr marL="0" lvl="4"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5pPr>
            <a:lvl6pPr marL="0" lvl="5"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6pPr>
            <a:lvl7pPr marL="0" lvl="6"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7pPr>
            <a:lvl8pPr marL="0" lvl="7"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8pPr>
            <a:lvl9pPr marL="0" lvl="8"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hank You Slide">
  <p:cSld name="Thank You Slide">
    <p:bg>
      <p:bgPr>
        <a:solidFill>
          <a:srgbClr val="FFFFFF"/>
        </a:solidFill>
        <a:effectLst/>
      </p:bgPr>
    </p:bg>
    <p:spTree>
      <p:nvGrpSpPr>
        <p:cNvPr id="1" name="Shape 23"/>
        <p:cNvGrpSpPr/>
        <p:nvPr/>
      </p:nvGrpSpPr>
      <p:grpSpPr>
        <a:xfrm>
          <a:off x="0" y="0"/>
          <a:ext cx="0" cy="0"/>
          <a:chOff x="0" y="0"/>
          <a:chExt cx="0" cy="0"/>
        </a:xfrm>
      </p:grpSpPr>
      <p:sp>
        <p:nvSpPr>
          <p:cNvPr id="24" name="Google Shape;24;p58"/>
          <p:cNvSpPr txBox="1">
            <a:spLocks noGrp="1"/>
          </p:cNvSpPr>
          <p:nvPr>
            <p:ph type="title"/>
          </p:nvPr>
        </p:nvSpPr>
        <p:spPr>
          <a:xfrm>
            <a:off x="838200" y="1424053"/>
            <a:ext cx="10515600" cy="1425301"/>
          </a:xfrm>
          <a:prstGeom prst="rect">
            <a:avLst/>
          </a:prstGeom>
          <a:noFill/>
          <a:ln>
            <a:noFill/>
          </a:ln>
        </p:spPr>
        <p:txBody>
          <a:bodyPr spcFirstLastPara="1" wrap="square" lIns="45675" tIns="45675" rIns="45675" bIns="45675" anchor="ctr" anchorCtr="0">
            <a:normAutofit/>
          </a:bodyPr>
          <a:lstStyle>
            <a:lvl1pPr lvl="0" algn="ctr">
              <a:lnSpc>
                <a:spcPct val="90000"/>
              </a:lnSpc>
              <a:spcBef>
                <a:spcPts val="0"/>
              </a:spcBef>
              <a:spcAft>
                <a:spcPts val="0"/>
              </a:spcAft>
              <a:buClr>
                <a:srgbClr val="FFA300"/>
              </a:buClr>
              <a:buSzPts val="8800"/>
              <a:buFont typeface="Barlow Condensed"/>
              <a:buNone/>
              <a:defRPr sz="8800" i="1">
                <a:solidFill>
                  <a:srgbClr val="FFA300"/>
                </a:solidFill>
              </a:defRPr>
            </a:lvl1pPr>
            <a:lvl2pPr lvl="1" algn="l">
              <a:lnSpc>
                <a:spcPct val="90000"/>
              </a:lnSpc>
              <a:spcBef>
                <a:spcPts val="0"/>
              </a:spcBef>
              <a:spcAft>
                <a:spcPts val="0"/>
              </a:spcAft>
              <a:buClr>
                <a:srgbClr val="003348"/>
              </a:buClr>
              <a:buSzPts val="1800"/>
              <a:buNone/>
              <a:defRPr/>
            </a:lvl2pPr>
            <a:lvl3pPr lvl="2" algn="l">
              <a:lnSpc>
                <a:spcPct val="90000"/>
              </a:lnSpc>
              <a:spcBef>
                <a:spcPts val="0"/>
              </a:spcBef>
              <a:spcAft>
                <a:spcPts val="0"/>
              </a:spcAft>
              <a:buClr>
                <a:srgbClr val="003348"/>
              </a:buClr>
              <a:buSzPts val="1800"/>
              <a:buNone/>
              <a:defRPr/>
            </a:lvl3pPr>
            <a:lvl4pPr lvl="3" algn="l">
              <a:lnSpc>
                <a:spcPct val="90000"/>
              </a:lnSpc>
              <a:spcBef>
                <a:spcPts val="0"/>
              </a:spcBef>
              <a:spcAft>
                <a:spcPts val="0"/>
              </a:spcAft>
              <a:buClr>
                <a:srgbClr val="003348"/>
              </a:buClr>
              <a:buSzPts val="1800"/>
              <a:buNone/>
              <a:defRPr/>
            </a:lvl4pPr>
            <a:lvl5pPr lvl="4" algn="l">
              <a:lnSpc>
                <a:spcPct val="90000"/>
              </a:lnSpc>
              <a:spcBef>
                <a:spcPts val="0"/>
              </a:spcBef>
              <a:spcAft>
                <a:spcPts val="0"/>
              </a:spcAft>
              <a:buClr>
                <a:srgbClr val="003348"/>
              </a:buClr>
              <a:buSzPts val="1800"/>
              <a:buNone/>
              <a:defRPr/>
            </a:lvl5pPr>
            <a:lvl6pPr lvl="5" algn="l">
              <a:lnSpc>
                <a:spcPct val="90000"/>
              </a:lnSpc>
              <a:spcBef>
                <a:spcPts val="0"/>
              </a:spcBef>
              <a:spcAft>
                <a:spcPts val="0"/>
              </a:spcAft>
              <a:buClr>
                <a:srgbClr val="003348"/>
              </a:buClr>
              <a:buSzPts val="1800"/>
              <a:buNone/>
              <a:defRPr/>
            </a:lvl6pPr>
            <a:lvl7pPr lvl="6" algn="l">
              <a:lnSpc>
                <a:spcPct val="90000"/>
              </a:lnSpc>
              <a:spcBef>
                <a:spcPts val="0"/>
              </a:spcBef>
              <a:spcAft>
                <a:spcPts val="0"/>
              </a:spcAft>
              <a:buClr>
                <a:srgbClr val="003348"/>
              </a:buClr>
              <a:buSzPts val="1800"/>
              <a:buNone/>
              <a:defRPr/>
            </a:lvl7pPr>
            <a:lvl8pPr lvl="7" algn="l">
              <a:lnSpc>
                <a:spcPct val="90000"/>
              </a:lnSpc>
              <a:spcBef>
                <a:spcPts val="0"/>
              </a:spcBef>
              <a:spcAft>
                <a:spcPts val="0"/>
              </a:spcAft>
              <a:buClr>
                <a:srgbClr val="003348"/>
              </a:buClr>
              <a:buSzPts val="1800"/>
              <a:buNone/>
              <a:defRPr/>
            </a:lvl8pPr>
            <a:lvl9pPr lvl="8" algn="l">
              <a:lnSpc>
                <a:spcPct val="90000"/>
              </a:lnSpc>
              <a:spcBef>
                <a:spcPts val="0"/>
              </a:spcBef>
              <a:spcAft>
                <a:spcPts val="0"/>
              </a:spcAft>
              <a:buClr>
                <a:srgbClr val="003348"/>
              </a:buClr>
              <a:buSzPts val="1800"/>
              <a:buNone/>
              <a:defRPr/>
            </a:lvl9pPr>
          </a:lstStyle>
          <a:p>
            <a:endParaRPr/>
          </a:p>
        </p:txBody>
      </p:sp>
      <p:pic>
        <p:nvPicPr>
          <p:cNvPr id="25" name="Google Shape;25;p58" descr="Google Shape;38;p47"/>
          <p:cNvPicPr preferRelativeResize="0"/>
          <p:nvPr/>
        </p:nvPicPr>
        <p:blipFill rotWithShape="1">
          <a:blip r:embed="rId2">
            <a:alphaModFix/>
          </a:blip>
          <a:srcRect/>
          <a:stretch/>
        </p:blipFill>
        <p:spPr>
          <a:xfrm>
            <a:off x="5265687" y="3555198"/>
            <a:ext cx="2102100" cy="2140552"/>
          </a:xfrm>
          <a:prstGeom prst="rect">
            <a:avLst/>
          </a:prstGeom>
          <a:noFill/>
          <a:ln>
            <a:noFill/>
          </a:ln>
        </p:spPr>
      </p:pic>
      <p:sp>
        <p:nvSpPr>
          <p:cNvPr id="26" name="Google Shape;26;p58"/>
          <p:cNvSpPr txBox="1">
            <a:spLocks noGrp="1"/>
          </p:cNvSpPr>
          <p:nvPr>
            <p:ph type="sldNum" idx="12"/>
          </p:nvPr>
        </p:nvSpPr>
        <p:spPr>
          <a:xfrm>
            <a:off x="5892800" y="6172200"/>
            <a:ext cx="2844800" cy="3683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1pPr>
            <a:lvl2pPr marL="0" lvl="1"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2pPr>
            <a:lvl3pPr marL="0" lvl="2"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3pPr>
            <a:lvl4pPr marL="0" lvl="3"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4pPr>
            <a:lvl5pPr marL="0" lvl="4"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5pPr>
            <a:lvl6pPr marL="0" lvl="5"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6pPr>
            <a:lvl7pPr marL="0" lvl="6"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7pPr>
            <a:lvl8pPr marL="0" lvl="7"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8pPr>
            <a:lvl9pPr marL="0" lvl="8"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_OBJECTS_WITH_TEXT" type="twoTxTwoObj">
  <p:cSld name="TWO_OBJECTS_WITH_TEXT">
    <p:bg>
      <p:bgPr>
        <a:solidFill>
          <a:srgbClr val="FFFFFF"/>
        </a:solidFill>
        <a:effectLst/>
      </p:bgPr>
    </p:bg>
    <p:spTree>
      <p:nvGrpSpPr>
        <p:cNvPr id="1" name="Shape 27"/>
        <p:cNvGrpSpPr/>
        <p:nvPr/>
      </p:nvGrpSpPr>
      <p:grpSpPr>
        <a:xfrm>
          <a:off x="0" y="0"/>
          <a:ext cx="0" cy="0"/>
          <a:chOff x="0" y="0"/>
          <a:chExt cx="0" cy="0"/>
        </a:xfrm>
      </p:grpSpPr>
      <p:sp>
        <p:nvSpPr>
          <p:cNvPr id="28" name="Google Shape;28;p59"/>
          <p:cNvSpPr txBox="1">
            <a:spLocks noGrp="1"/>
          </p:cNvSpPr>
          <p:nvPr>
            <p:ph type="title"/>
          </p:nvPr>
        </p:nvSpPr>
        <p:spPr>
          <a:xfrm>
            <a:off x="839787" y="365125"/>
            <a:ext cx="10515601" cy="1325700"/>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FFA300"/>
              </a:buClr>
              <a:buSzPts val="4400"/>
              <a:buFont typeface="Barlow Condensed"/>
              <a:buNone/>
              <a:defRPr>
                <a:solidFill>
                  <a:srgbClr val="FFA300"/>
                </a:solidFill>
              </a:defRPr>
            </a:lvl1pPr>
            <a:lvl2pPr lvl="1" algn="l">
              <a:lnSpc>
                <a:spcPct val="90000"/>
              </a:lnSpc>
              <a:spcBef>
                <a:spcPts val="0"/>
              </a:spcBef>
              <a:spcAft>
                <a:spcPts val="0"/>
              </a:spcAft>
              <a:buClr>
                <a:srgbClr val="003348"/>
              </a:buClr>
              <a:buSzPts val="1800"/>
              <a:buNone/>
              <a:defRPr/>
            </a:lvl2pPr>
            <a:lvl3pPr lvl="2" algn="l">
              <a:lnSpc>
                <a:spcPct val="90000"/>
              </a:lnSpc>
              <a:spcBef>
                <a:spcPts val="0"/>
              </a:spcBef>
              <a:spcAft>
                <a:spcPts val="0"/>
              </a:spcAft>
              <a:buClr>
                <a:srgbClr val="003348"/>
              </a:buClr>
              <a:buSzPts val="1800"/>
              <a:buNone/>
              <a:defRPr/>
            </a:lvl3pPr>
            <a:lvl4pPr lvl="3" algn="l">
              <a:lnSpc>
                <a:spcPct val="90000"/>
              </a:lnSpc>
              <a:spcBef>
                <a:spcPts val="0"/>
              </a:spcBef>
              <a:spcAft>
                <a:spcPts val="0"/>
              </a:spcAft>
              <a:buClr>
                <a:srgbClr val="003348"/>
              </a:buClr>
              <a:buSzPts val="1800"/>
              <a:buNone/>
              <a:defRPr/>
            </a:lvl4pPr>
            <a:lvl5pPr lvl="4" algn="l">
              <a:lnSpc>
                <a:spcPct val="90000"/>
              </a:lnSpc>
              <a:spcBef>
                <a:spcPts val="0"/>
              </a:spcBef>
              <a:spcAft>
                <a:spcPts val="0"/>
              </a:spcAft>
              <a:buClr>
                <a:srgbClr val="003348"/>
              </a:buClr>
              <a:buSzPts val="1800"/>
              <a:buNone/>
              <a:defRPr/>
            </a:lvl5pPr>
            <a:lvl6pPr lvl="5" algn="l">
              <a:lnSpc>
                <a:spcPct val="90000"/>
              </a:lnSpc>
              <a:spcBef>
                <a:spcPts val="0"/>
              </a:spcBef>
              <a:spcAft>
                <a:spcPts val="0"/>
              </a:spcAft>
              <a:buClr>
                <a:srgbClr val="003348"/>
              </a:buClr>
              <a:buSzPts val="1800"/>
              <a:buNone/>
              <a:defRPr/>
            </a:lvl6pPr>
            <a:lvl7pPr lvl="6" algn="l">
              <a:lnSpc>
                <a:spcPct val="90000"/>
              </a:lnSpc>
              <a:spcBef>
                <a:spcPts val="0"/>
              </a:spcBef>
              <a:spcAft>
                <a:spcPts val="0"/>
              </a:spcAft>
              <a:buClr>
                <a:srgbClr val="003348"/>
              </a:buClr>
              <a:buSzPts val="1800"/>
              <a:buNone/>
              <a:defRPr/>
            </a:lvl7pPr>
            <a:lvl8pPr lvl="7" algn="l">
              <a:lnSpc>
                <a:spcPct val="90000"/>
              </a:lnSpc>
              <a:spcBef>
                <a:spcPts val="0"/>
              </a:spcBef>
              <a:spcAft>
                <a:spcPts val="0"/>
              </a:spcAft>
              <a:buClr>
                <a:srgbClr val="003348"/>
              </a:buClr>
              <a:buSzPts val="1800"/>
              <a:buNone/>
              <a:defRPr/>
            </a:lvl8pPr>
            <a:lvl9pPr lvl="8" algn="l">
              <a:lnSpc>
                <a:spcPct val="90000"/>
              </a:lnSpc>
              <a:spcBef>
                <a:spcPts val="0"/>
              </a:spcBef>
              <a:spcAft>
                <a:spcPts val="0"/>
              </a:spcAft>
              <a:buClr>
                <a:srgbClr val="003348"/>
              </a:buClr>
              <a:buSzPts val="1800"/>
              <a:buNone/>
              <a:defRPr/>
            </a:lvl9pPr>
          </a:lstStyle>
          <a:p>
            <a:endParaRPr/>
          </a:p>
        </p:txBody>
      </p:sp>
      <p:sp>
        <p:nvSpPr>
          <p:cNvPr id="29" name="Google Shape;29;p59"/>
          <p:cNvSpPr txBox="1">
            <a:spLocks noGrp="1"/>
          </p:cNvSpPr>
          <p:nvPr>
            <p:ph type="body" idx="1"/>
          </p:nvPr>
        </p:nvSpPr>
        <p:spPr>
          <a:xfrm>
            <a:off x="839787" y="1681163"/>
            <a:ext cx="5157901" cy="823801"/>
          </a:xfrm>
          <a:prstGeom prst="rect">
            <a:avLst/>
          </a:prstGeom>
          <a:noFill/>
          <a:ln>
            <a:noFill/>
          </a:ln>
        </p:spPr>
        <p:txBody>
          <a:bodyPr spcFirstLastPara="1" wrap="square" lIns="45675" tIns="45675" rIns="45675" bIns="45675" anchor="b" anchorCtr="0">
            <a:normAutofit/>
          </a:bodyPr>
          <a:lstStyle>
            <a:lvl1pPr marL="457200" lvl="0" indent="-228600" algn="l">
              <a:lnSpc>
                <a:spcPct val="90000"/>
              </a:lnSpc>
              <a:spcBef>
                <a:spcPts val="1000"/>
              </a:spcBef>
              <a:spcAft>
                <a:spcPts val="0"/>
              </a:spcAft>
              <a:buClr>
                <a:schemeClr val="accent2"/>
              </a:buClr>
              <a:buSzPts val="2400"/>
              <a:buFont typeface="Barlow Condensed"/>
              <a:buNone/>
              <a:defRPr sz="2400" b="1" i="1">
                <a:solidFill>
                  <a:schemeClr val="accent2"/>
                </a:solidFill>
                <a:latin typeface="Barlow Condensed"/>
                <a:ea typeface="Barlow Condensed"/>
                <a:cs typeface="Barlow Condensed"/>
                <a:sym typeface="Barlow Condensed"/>
              </a:defRPr>
            </a:lvl1pPr>
            <a:lvl2pPr marL="914400" lvl="1" indent="-228600" algn="l">
              <a:lnSpc>
                <a:spcPct val="90000"/>
              </a:lnSpc>
              <a:spcBef>
                <a:spcPts val="1000"/>
              </a:spcBef>
              <a:spcAft>
                <a:spcPts val="0"/>
              </a:spcAft>
              <a:buClr>
                <a:schemeClr val="accent2"/>
              </a:buClr>
              <a:buSzPts val="2400"/>
              <a:buFont typeface="Barlow Condensed"/>
              <a:buNone/>
              <a:defRPr sz="2400" b="1" i="1">
                <a:solidFill>
                  <a:schemeClr val="accent2"/>
                </a:solidFill>
                <a:latin typeface="Barlow Condensed"/>
                <a:ea typeface="Barlow Condensed"/>
                <a:cs typeface="Barlow Condensed"/>
                <a:sym typeface="Barlow Condensed"/>
              </a:defRPr>
            </a:lvl2pPr>
            <a:lvl3pPr marL="1371600" lvl="2" indent="-228600" algn="l">
              <a:lnSpc>
                <a:spcPct val="90000"/>
              </a:lnSpc>
              <a:spcBef>
                <a:spcPts val="1000"/>
              </a:spcBef>
              <a:spcAft>
                <a:spcPts val="0"/>
              </a:spcAft>
              <a:buClr>
                <a:schemeClr val="accent2"/>
              </a:buClr>
              <a:buSzPts val="2400"/>
              <a:buFont typeface="Barlow Condensed"/>
              <a:buNone/>
              <a:defRPr sz="2400" b="1" i="1">
                <a:solidFill>
                  <a:schemeClr val="accent2"/>
                </a:solidFill>
                <a:latin typeface="Barlow Condensed"/>
                <a:ea typeface="Barlow Condensed"/>
                <a:cs typeface="Barlow Condensed"/>
                <a:sym typeface="Barlow Condensed"/>
              </a:defRPr>
            </a:lvl3pPr>
            <a:lvl4pPr marL="1828800" lvl="3" indent="-228600" algn="l">
              <a:lnSpc>
                <a:spcPct val="90000"/>
              </a:lnSpc>
              <a:spcBef>
                <a:spcPts val="1000"/>
              </a:spcBef>
              <a:spcAft>
                <a:spcPts val="0"/>
              </a:spcAft>
              <a:buClr>
                <a:schemeClr val="accent2"/>
              </a:buClr>
              <a:buSzPts val="2400"/>
              <a:buFont typeface="Barlow Condensed"/>
              <a:buNone/>
              <a:defRPr sz="2400" b="1" i="1">
                <a:solidFill>
                  <a:schemeClr val="accent2"/>
                </a:solidFill>
                <a:latin typeface="Barlow Condensed"/>
                <a:ea typeface="Barlow Condensed"/>
                <a:cs typeface="Barlow Condensed"/>
                <a:sym typeface="Barlow Condensed"/>
              </a:defRPr>
            </a:lvl4pPr>
            <a:lvl5pPr marL="2286000" lvl="4" indent="-228600" algn="l">
              <a:lnSpc>
                <a:spcPct val="90000"/>
              </a:lnSpc>
              <a:spcBef>
                <a:spcPts val="1000"/>
              </a:spcBef>
              <a:spcAft>
                <a:spcPts val="0"/>
              </a:spcAft>
              <a:buClr>
                <a:schemeClr val="accent2"/>
              </a:buClr>
              <a:buSzPts val="2400"/>
              <a:buFont typeface="Barlow Condensed"/>
              <a:buNone/>
              <a:defRPr sz="2400" b="1" i="1">
                <a:solidFill>
                  <a:schemeClr val="accent2"/>
                </a:solidFill>
                <a:latin typeface="Barlow Condensed"/>
                <a:ea typeface="Barlow Condensed"/>
                <a:cs typeface="Barlow Condensed"/>
                <a:sym typeface="Barlow Condensed"/>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30" name="Google Shape;30;p59"/>
          <p:cNvSpPr txBox="1">
            <a:spLocks noGrp="1"/>
          </p:cNvSpPr>
          <p:nvPr>
            <p:ph type="body" idx="2"/>
          </p:nvPr>
        </p:nvSpPr>
        <p:spPr>
          <a:xfrm>
            <a:off x="839788" y="2505075"/>
            <a:ext cx="5157900" cy="3684600"/>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31" name="Google Shape;31;p59"/>
          <p:cNvSpPr txBox="1">
            <a:spLocks noGrp="1"/>
          </p:cNvSpPr>
          <p:nvPr>
            <p:ph type="body" idx="3"/>
          </p:nvPr>
        </p:nvSpPr>
        <p:spPr>
          <a:xfrm>
            <a:off x="6172200" y="1681163"/>
            <a:ext cx="5183100" cy="823801"/>
          </a:xfrm>
          <a:prstGeom prst="rect">
            <a:avLst/>
          </a:prstGeom>
          <a:noFill/>
          <a:ln>
            <a:noFill/>
          </a:ln>
        </p:spPr>
        <p:txBody>
          <a:bodyPr spcFirstLastPara="1" wrap="square" lIns="45675" tIns="45675" rIns="45675" bIns="45675" anchor="b"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32" name="Google Shape;32;p59"/>
          <p:cNvSpPr txBox="1">
            <a:spLocks noGrp="1"/>
          </p:cNvSpPr>
          <p:nvPr>
            <p:ph type="body" idx="4"/>
          </p:nvPr>
        </p:nvSpPr>
        <p:spPr>
          <a:xfrm>
            <a:off x="6172200" y="2505075"/>
            <a:ext cx="5183100" cy="3684600"/>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33" name="Google Shape;33;p59"/>
          <p:cNvSpPr txBox="1">
            <a:spLocks noGrp="1"/>
          </p:cNvSpPr>
          <p:nvPr>
            <p:ph type="sldNum" idx="12"/>
          </p:nvPr>
        </p:nvSpPr>
        <p:spPr>
          <a:xfrm>
            <a:off x="11080184" y="6404300"/>
            <a:ext cx="273616"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1pPr>
            <a:lvl2pPr marL="0" lvl="1"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2pPr>
            <a:lvl3pPr marL="0" lvl="2"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3pPr>
            <a:lvl4pPr marL="0" lvl="3"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4pPr>
            <a:lvl5pPr marL="0" lvl="4"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5pPr>
            <a:lvl6pPr marL="0" lvl="5"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6pPr>
            <a:lvl7pPr marL="0" lvl="6"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7pPr>
            <a:lvl8pPr marL="0" lvl="7"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8pPr>
            <a:lvl9pPr marL="0" lvl="8"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Slide">
  <p:cSld name="Divider Slide">
    <p:spTree>
      <p:nvGrpSpPr>
        <p:cNvPr id="1" name="Shape 34"/>
        <p:cNvGrpSpPr/>
        <p:nvPr/>
      </p:nvGrpSpPr>
      <p:grpSpPr>
        <a:xfrm>
          <a:off x="0" y="0"/>
          <a:ext cx="0" cy="0"/>
          <a:chOff x="0" y="0"/>
          <a:chExt cx="0" cy="0"/>
        </a:xfrm>
      </p:grpSpPr>
      <p:sp>
        <p:nvSpPr>
          <p:cNvPr id="35" name="Google Shape;35;p60"/>
          <p:cNvSpPr txBox="1">
            <a:spLocks noGrp="1"/>
          </p:cNvSpPr>
          <p:nvPr>
            <p:ph type="title"/>
          </p:nvPr>
        </p:nvSpPr>
        <p:spPr>
          <a:xfrm>
            <a:off x="838200" y="681037"/>
            <a:ext cx="10515600" cy="1425301"/>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3348"/>
              </a:buClr>
              <a:buSzPts val="1800"/>
              <a:buNone/>
              <a:defRPr/>
            </a:lvl1pPr>
            <a:lvl2pPr lvl="1" algn="l">
              <a:lnSpc>
                <a:spcPct val="90000"/>
              </a:lnSpc>
              <a:spcBef>
                <a:spcPts val="0"/>
              </a:spcBef>
              <a:spcAft>
                <a:spcPts val="0"/>
              </a:spcAft>
              <a:buClr>
                <a:srgbClr val="003348"/>
              </a:buClr>
              <a:buSzPts val="1800"/>
              <a:buNone/>
              <a:defRPr/>
            </a:lvl2pPr>
            <a:lvl3pPr lvl="2" algn="l">
              <a:lnSpc>
                <a:spcPct val="90000"/>
              </a:lnSpc>
              <a:spcBef>
                <a:spcPts val="0"/>
              </a:spcBef>
              <a:spcAft>
                <a:spcPts val="0"/>
              </a:spcAft>
              <a:buClr>
                <a:srgbClr val="003348"/>
              </a:buClr>
              <a:buSzPts val="1800"/>
              <a:buNone/>
              <a:defRPr/>
            </a:lvl3pPr>
            <a:lvl4pPr lvl="3" algn="l">
              <a:lnSpc>
                <a:spcPct val="90000"/>
              </a:lnSpc>
              <a:spcBef>
                <a:spcPts val="0"/>
              </a:spcBef>
              <a:spcAft>
                <a:spcPts val="0"/>
              </a:spcAft>
              <a:buClr>
                <a:srgbClr val="003348"/>
              </a:buClr>
              <a:buSzPts val="1800"/>
              <a:buNone/>
              <a:defRPr/>
            </a:lvl4pPr>
            <a:lvl5pPr lvl="4" algn="l">
              <a:lnSpc>
                <a:spcPct val="90000"/>
              </a:lnSpc>
              <a:spcBef>
                <a:spcPts val="0"/>
              </a:spcBef>
              <a:spcAft>
                <a:spcPts val="0"/>
              </a:spcAft>
              <a:buClr>
                <a:srgbClr val="003348"/>
              </a:buClr>
              <a:buSzPts val="1800"/>
              <a:buNone/>
              <a:defRPr/>
            </a:lvl5pPr>
            <a:lvl6pPr lvl="5" algn="l">
              <a:lnSpc>
                <a:spcPct val="90000"/>
              </a:lnSpc>
              <a:spcBef>
                <a:spcPts val="0"/>
              </a:spcBef>
              <a:spcAft>
                <a:spcPts val="0"/>
              </a:spcAft>
              <a:buClr>
                <a:srgbClr val="003348"/>
              </a:buClr>
              <a:buSzPts val="1800"/>
              <a:buNone/>
              <a:defRPr/>
            </a:lvl6pPr>
            <a:lvl7pPr lvl="6" algn="l">
              <a:lnSpc>
                <a:spcPct val="90000"/>
              </a:lnSpc>
              <a:spcBef>
                <a:spcPts val="0"/>
              </a:spcBef>
              <a:spcAft>
                <a:spcPts val="0"/>
              </a:spcAft>
              <a:buClr>
                <a:srgbClr val="003348"/>
              </a:buClr>
              <a:buSzPts val="1800"/>
              <a:buNone/>
              <a:defRPr/>
            </a:lvl7pPr>
            <a:lvl8pPr lvl="7" algn="l">
              <a:lnSpc>
                <a:spcPct val="90000"/>
              </a:lnSpc>
              <a:spcBef>
                <a:spcPts val="0"/>
              </a:spcBef>
              <a:spcAft>
                <a:spcPts val="0"/>
              </a:spcAft>
              <a:buClr>
                <a:srgbClr val="003348"/>
              </a:buClr>
              <a:buSzPts val="1800"/>
              <a:buNone/>
              <a:defRPr/>
            </a:lvl8pPr>
            <a:lvl9pPr lvl="8" algn="l">
              <a:lnSpc>
                <a:spcPct val="90000"/>
              </a:lnSpc>
              <a:spcBef>
                <a:spcPts val="0"/>
              </a:spcBef>
              <a:spcAft>
                <a:spcPts val="0"/>
              </a:spcAft>
              <a:buClr>
                <a:srgbClr val="003348"/>
              </a:buClr>
              <a:buSzPts val="1800"/>
              <a:buNone/>
              <a:defRPr/>
            </a:lvl9pPr>
          </a:lstStyle>
          <a:p>
            <a:endParaRPr/>
          </a:p>
        </p:txBody>
      </p:sp>
      <p:pic>
        <p:nvPicPr>
          <p:cNvPr id="36" name="Google Shape;36;p60" descr="Google Shape;51;p51"/>
          <p:cNvPicPr preferRelativeResize="0"/>
          <p:nvPr/>
        </p:nvPicPr>
        <p:blipFill rotWithShape="1">
          <a:blip r:embed="rId2">
            <a:alphaModFix/>
          </a:blip>
          <a:srcRect r="25395" b="26734"/>
          <a:stretch/>
        </p:blipFill>
        <p:spPr>
          <a:xfrm>
            <a:off x="6994607" y="-405818"/>
            <a:ext cx="5668971" cy="7565744"/>
          </a:xfrm>
          <a:prstGeom prst="rect">
            <a:avLst/>
          </a:prstGeom>
          <a:noFill/>
          <a:ln>
            <a:noFill/>
          </a:ln>
        </p:spPr>
      </p:pic>
      <p:sp>
        <p:nvSpPr>
          <p:cNvPr id="37" name="Google Shape;37;p60"/>
          <p:cNvSpPr txBox="1">
            <a:spLocks noGrp="1"/>
          </p:cNvSpPr>
          <p:nvPr>
            <p:ph type="sldNum" idx="12"/>
          </p:nvPr>
        </p:nvSpPr>
        <p:spPr>
          <a:xfrm>
            <a:off x="11080184" y="6404300"/>
            <a:ext cx="273616"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1pPr>
            <a:lvl2pPr marL="0" lvl="1"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2pPr>
            <a:lvl3pPr marL="0" lvl="2"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3pPr>
            <a:lvl4pPr marL="0" lvl="3"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4pPr>
            <a:lvl5pPr marL="0" lvl="4"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5pPr>
            <a:lvl6pPr marL="0" lvl="5"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6pPr>
            <a:lvl7pPr marL="0" lvl="6"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7pPr>
            <a:lvl8pPr marL="0" lvl="7"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8pPr>
            <a:lvl9pPr marL="0" lvl="8"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_AND_BODY">
  <p:cSld name="TITLE_AND_BODY 2">
    <p:bg>
      <p:bgPr>
        <a:solidFill>
          <a:srgbClr val="FFFFFF"/>
        </a:solidFill>
        <a:effectLst/>
      </p:bgPr>
    </p:bg>
    <p:spTree>
      <p:nvGrpSpPr>
        <p:cNvPr id="1" name="Shape 38"/>
        <p:cNvGrpSpPr/>
        <p:nvPr/>
      </p:nvGrpSpPr>
      <p:grpSpPr>
        <a:xfrm>
          <a:off x="0" y="0"/>
          <a:ext cx="0" cy="0"/>
          <a:chOff x="0" y="0"/>
          <a:chExt cx="0" cy="0"/>
        </a:xfrm>
      </p:grpSpPr>
      <p:sp>
        <p:nvSpPr>
          <p:cNvPr id="39" name="Google Shape;39;p61"/>
          <p:cNvSpPr txBox="1">
            <a:spLocks noGrp="1"/>
          </p:cNvSpPr>
          <p:nvPr>
            <p:ph type="title"/>
          </p:nvPr>
        </p:nvSpPr>
        <p:spPr>
          <a:xfrm>
            <a:off x="352474" y="593366"/>
            <a:ext cx="11360702" cy="763501"/>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FFA300"/>
              </a:buClr>
              <a:buSzPts val="4400"/>
              <a:buFont typeface="Barlow Condensed"/>
              <a:buNone/>
              <a:defRPr>
                <a:solidFill>
                  <a:srgbClr val="FFA300"/>
                </a:solidFill>
              </a:defRPr>
            </a:lvl1pPr>
            <a:lvl2pPr lvl="1" algn="l">
              <a:lnSpc>
                <a:spcPct val="90000"/>
              </a:lnSpc>
              <a:spcBef>
                <a:spcPts val="0"/>
              </a:spcBef>
              <a:spcAft>
                <a:spcPts val="0"/>
              </a:spcAft>
              <a:buClr>
                <a:srgbClr val="003348"/>
              </a:buClr>
              <a:buSzPts val="1800"/>
              <a:buNone/>
              <a:defRPr/>
            </a:lvl2pPr>
            <a:lvl3pPr lvl="2" algn="l">
              <a:lnSpc>
                <a:spcPct val="90000"/>
              </a:lnSpc>
              <a:spcBef>
                <a:spcPts val="0"/>
              </a:spcBef>
              <a:spcAft>
                <a:spcPts val="0"/>
              </a:spcAft>
              <a:buClr>
                <a:srgbClr val="003348"/>
              </a:buClr>
              <a:buSzPts val="1800"/>
              <a:buNone/>
              <a:defRPr/>
            </a:lvl3pPr>
            <a:lvl4pPr lvl="3" algn="l">
              <a:lnSpc>
                <a:spcPct val="90000"/>
              </a:lnSpc>
              <a:spcBef>
                <a:spcPts val="0"/>
              </a:spcBef>
              <a:spcAft>
                <a:spcPts val="0"/>
              </a:spcAft>
              <a:buClr>
                <a:srgbClr val="003348"/>
              </a:buClr>
              <a:buSzPts val="1800"/>
              <a:buNone/>
              <a:defRPr/>
            </a:lvl4pPr>
            <a:lvl5pPr lvl="4" algn="l">
              <a:lnSpc>
                <a:spcPct val="90000"/>
              </a:lnSpc>
              <a:spcBef>
                <a:spcPts val="0"/>
              </a:spcBef>
              <a:spcAft>
                <a:spcPts val="0"/>
              </a:spcAft>
              <a:buClr>
                <a:srgbClr val="003348"/>
              </a:buClr>
              <a:buSzPts val="1800"/>
              <a:buNone/>
              <a:defRPr/>
            </a:lvl5pPr>
            <a:lvl6pPr lvl="5" algn="l">
              <a:lnSpc>
                <a:spcPct val="90000"/>
              </a:lnSpc>
              <a:spcBef>
                <a:spcPts val="0"/>
              </a:spcBef>
              <a:spcAft>
                <a:spcPts val="0"/>
              </a:spcAft>
              <a:buClr>
                <a:srgbClr val="003348"/>
              </a:buClr>
              <a:buSzPts val="1800"/>
              <a:buNone/>
              <a:defRPr/>
            </a:lvl6pPr>
            <a:lvl7pPr lvl="6" algn="l">
              <a:lnSpc>
                <a:spcPct val="90000"/>
              </a:lnSpc>
              <a:spcBef>
                <a:spcPts val="0"/>
              </a:spcBef>
              <a:spcAft>
                <a:spcPts val="0"/>
              </a:spcAft>
              <a:buClr>
                <a:srgbClr val="003348"/>
              </a:buClr>
              <a:buSzPts val="1800"/>
              <a:buNone/>
              <a:defRPr/>
            </a:lvl7pPr>
            <a:lvl8pPr lvl="7" algn="l">
              <a:lnSpc>
                <a:spcPct val="90000"/>
              </a:lnSpc>
              <a:spcBef>
                <a:spcPts val="0"/>
              </a:spcBef>
              <a:spcAft>
                <a:spcPts val="0"/>
              </a:spcAft>
              <a:buClr>
                <a:srgbClr val="003348"/>
              </a:buClr>
              <a:buSzPts val="1800"/>
              <a:buNone/>
              <a:defRPr/>
            </a:lvl8pPr>
            <a:lvl9pPr lvl="8" algn="l">
              <a:lnSpc>
                <a:spcPct val="90000"/>
              </a:lnSpc>
              <a:spcBef>
                <a:spcPts val="0"/>
              </a:spcBef>
              <a:spcAft>
                <a:spcPts val="0"/>
              </a:spcAft>
              <a:buClr>
                <a:srgbClr val="003348"/>
              </a:buClr>
              <a:buSzPts val="1800"/>
              <a:buNone/>
              <a:defRPr/>
            </a:lvl9pPr>
          </a:lstStyle>
          <a:p>
            <a:endParaRPr/>
          </a:p>
        </p:txBody>
      </p:sp>
      <p:sp>
        <p:nvSpPr>
          <p:cNvPr id="40" name="Google Shape;40;p61"/>
          <p:cNvSpPr txBox="1">
            <a:spLocks noGrp="1"/>
          </p:cNvSpPr>
          <p:nvPr>
            <p:ph type="body" idx="1"/>
          </p:nvPr>
        </p:nvSpPr>
        <p:spPr>
          <a:xfrm>
            <a:off x="415600" y="1536633"/>
            <a:ext cx="11360701" cy="4555200"/>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Clr>
                <a:srgbClr val="003348"/>
              </a:buClr>
              <a:buSzPts val="2800"/>
              <a:buChar char="•"/>
              <a:defRPr>
                <a:solidFill>
                  <a:srgbClr val="003348"/>
                </a:solidFill>
              </a:defRPr>
            </a:lvl1pPr>
            <a:lvl2pPr marL="914400" lvl="1" indent="-406400" algn="l">
              <a:lnSpc>
                <a:spcPct val="90000"/>
              </a:lnSpc>
              <a:spcBef>
                <a:spcPts val="1000"/>
              </a:spcBef>
              <a:spcAft>
                <a:spcPts val="0"/>
              </a:spcAft>
              <a:buClr>
                <a:srgbClr val="003348"/>
              </a:buClr>
              <a:buSzPts val="2800"/>
              <a:buChar char="•"/>
              <a:defRPr>
                <a:solidFill>
                  <a:srgbClr val="003348"/>
                </a:solidFill>
              </a:defRPr>
            </a:lvl2pPr>
            <a:lvl3pPr marL="1371600" lvl="2" indent="-406400" algn="l">
              <a:lnSpc>
                <a:spcPct val="90000"/>
              </a:lnSpc>
              <a:spcBef>
                <a:spcPts val="1000"/>
              </a:spcBef>
              <a:spcAft>
                <a:spcPts val="0"/>
              </a:spcAft>
              <a:buClr>
                <a:srgbClr val="003348"/>
              </a:buClr>
              <a:buSzPts val="2800"/>
              <a:buChar char="•"/>
              <a:defRPr>
                <a:solidFill>
                  <a:srgbClr val="003348"/>
                </a:solidFill>
              </a:defRPr>
            </a:lvl3pPr>
            <a:lvl4pPr marL="1828800" lvl="3" indent="-406400" algn="l">
              <a:lnSpc>
                <a:spcPct val="90000"/>
              </a:lnSpc>
              <a:spcBef>
                <a:spcPts val="1000"/>
              </a:spcBef>
              <a:spcAft>
                <a:spcPts val="0"/>
              </a:spcAft>
              <a:buClr>
                <a:srgbClr val="003348"/>
              </a:buClr>
              <a:buSzPts val="2800"/>
              <a:buChar char="•"/>
              <a:defRPr>
                <a:solidFill>
                  <a:srgbClr val="003348"/>
                </a:solidFill>
              </a:defRPr>
            </a:lvl4pPr>
            <a:lvl5pPr marL="2286000" lvl="4" indent="-406400" algn="l">
              <a:lnSpc>
                <a:spcPct val="90000"/>
              </a:lnSpc>
              <a:spcBef>
                <a:spcPts val="1000"/>
              </a:spcBef>
              <a:spcAft>
                <a:spcPts val="0"/>
              </a:spcAft>
              <a:buClr>
                <a:srgbClr val="003348"/>
              </a:buClr>
              <a:buSzPts val="2800"/>
              <a:buChar char="•"/>
              <a:defRPr>
                <a:solidFill>
                  <a:srgbClr val="003348"/>
                </a:solidFill>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41" name="Google Shape;41;p61"/>
          <p:cNvSpPr txBox="1">
            <a:spLocks noGrp="1"/>
          </p:cNvSpPr>
          <p:nvPr>
            <p:ph type="sldNum" idx="12"/>
          </p:nvPr>
        </p:nvSpPr>
        <p:spPr>
          <a:xfrm>
            <a:off x="11754694" y="6345371"/>
            <a:ext cx="273616"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1pPr>
            <a:lvl2pPr marL="0" lvl="1"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2pPr>
            <a:lvl3pPr marL="0" lvl="2"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3pPr>
            <a:lvl4pPr marL="0" lvl="3"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4pPr>
            <a:lvl5pPr marL="0" lvl="4"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5pPr>
            <a:lvl6pPr marL="0" lvl="5"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6pPr>
            <a:lvl7pPr marL="0" lvl="6"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7pPr>
            <a:lvl8pPr marL="0" lvl="7"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8pPr>
            <a:lvl9pPr marL="0" lvl="8" indent="0" algn="r">
              <a:lnSpc>
                <a:spcPct val="100000"/>
              </a:lnSpc>
              <a:spcBef>
                <a:spcPts val="0"/>
              </a:spcBef>
              <a:spcAft>
                <a:spcPts val="0"/>
              </a:spcAft>
              <a:buClr>
                <a:schemeClr val="accent2"/>
              </a:buClr>
              <a:buSzPts val="1200"/>
              <a:buFont typeface="Barlow"/>
              <a:buNone/>
              <a:defRPr sz="1200">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5"/>
        <p:cNvGrpSpPr/>
        <p:nvPr/>
      </p:nvGrpSpPr>
      <p:grpSpPr>
        <a:xfrm>
          <a:off x="0" y="0"/>
          <a:ext cx="0" cy="0"/>
          <a:chOff x="0" y="0"/>
          <a:chExt cx="0" cy="0"/>
        </a:xfrm>
      </p:grpSpPr>
      <p:sp>
        <p:nvSpPr>
          <p:cNvPr id="6" name="Google Shape;6;p54"/>
          <p:cNvSpPr txBox="1">
            <a:spLocks noGrp="1"/>
          </p:cNvSpPr>
          <p:nvPr>
            <p:ph type="title"/>
          </p:nvPr>
        </p:nvSpPr>
        <p:spPr>
          <a:xfrm>
            <a:off x="838200" y="681037"/>
            <a:ext cx="10515600" cy="1425205"/>
          </a:xfrm>
          <a:prstGeom prst="rect">
            <a:avLst/>
          </a:prstGeom>
          <a:noFill/>
          <a:ln>
            <a:noFill/>
          </a:ln>
        </p:spPr>
        <p:txBody>
          <a:bodyPr spcFirstLastPara="1" wrap="square" lIns="45675" tIns="45675" rIns="45675" bIns="45675" anchor="ctr" anchorCtr="0">
            <a:normAutofit/>
          </a:bodyPr>
          <a:lstStyle>
            <a:lvl1pPr marR="0" lvl="0" algn="l" rtl="0">
              <a:lnSpc>
                <a:spcPct val="90000"/>
              </a:lnSpc>
              <a:spcBef>
                <a:spcPts val="0"/>
              </a:spcBef>
              <a:spcAft>
                <a:spcPts val="0"/>
              </a:spcAft>
              <a:buClr>
                <a:srgbClr val="003348"/>
              </a:buClr>
              <a:buSzPts val="4400"/>
              <a:buFont typeface="Barlow Condensed"/>
              <a:buNone/>
              <a:defRPr sz="4400" b="1" i="0" u="none" strike="noStrike" cap="none">
                <a:solidFill>
                  <a:srgbClr val="003348"/>
                </a:solidFill>
                <a:latin typeface="Barlow Condensed"/>
                <a:ea typeface="Barlow Condensed"/>
                <a:cs typeface="Barlow Condensed"/>
                <a:sym typeface="Barlow Condensed"/>
              </a:defRPr>
            </a:lvl1pPr>
            <a:lvl2pPr marR="0" lvl="1" algn="l" rtl="0">
              <a:lnSpc>
                <a:spcPct val="90000"/>
              </a:lnSpc>
              <a:spcBef>
                <a:spcPts val="0"/>
              </a:spcBef>
              <a:spcAft>
                <a:spcPts val="0"/>
              </a:spcAft>
              <a:buClr>
                <a:srgbClr val="003348"/>
              </a:buClr>
              <a:buSzPts val="4400"/>
              <a:buFont typeface="Barlow Condensed"/>
              <a:buNone/>
              <a:defRPr sz="4400" b="1" i="0" u="none" strike="noStrike" cap="none">
                <a:solidFill>
                  <a:srgbClr val="003348"/>
                </a:solidFill>
                <a:latin typeface="Barlow Condensed"/>
                <a:ea typeface="Barlow Condensed"/>
                <a:cs typeface="Barlow Condensed"/>
                <a:sym typeface="Barlow Condensed"/>
              </a:defRPr>
            </a:lvl2pPr>
            <a:lvl3pPr marR="0" lvl="2" algn="l" rtl="0">
              <a:lnSpc>
                <a:spcPct val="90000"/>
              </a:lnSpc>
              <a:spcBef>
                <a:spcPts val="0"/>
              </a:spcBef>
              <a:spcAft>
                <a:spcPts val="0"/>
              </a:spcAft>
              <a:buClr>
                <a:srgbClr val="003348"/>
              </a:buClr>
              <a:buSzPts val="4400"/>
              <a:buFont typeface="Barlow Condensed"/>
              <a:buNone/>
              <a:defRPr sz="4400" b="1" i="0" u="none" strike="noStrike" cap="none">
                <a:solidFill>
                  <a:srgbClr val="003348"/>
                </a:solidFill>
                <a:latin typeface="Barlow Condensed"/>
                <a:ea typeface="Barlow Condensed"/>
                <a:cs typeface="Barlow Condensed"/>
                <a:sym typeface="Barlow Condensed"/>
              </a:defRPr>
            </a:lvl3pPr>
            <a:lvl4pPr marR="0" lvl="3" algn="l" rtl="0">
              <a:lnSpc>
                <a:spcPct val="90000"/>
              </a:lnSpc>
              <a:spcBef>
                <a:spcPts val="0"/>
              </a:spcBef>
              <a:spcAft>
                <a:spcPts val="0"/>
              </a:spcAft>
              <a:buClr>
                <a:srgbClr val="003348"/>
              </a:buClr>
              <a:buSzPts val="4400"/>
              <a:buFont typeface="Barlow Condensed"/>
              <a:buNone/>
              <a:defRPr sz="4400" b="1" i="0" u="none" strike="noStrike" cap="none">
                <a:solidFill>
                  <a:srgbClr val="003348"/>
                </a:solidFill>
                <a:latin typeface="Barlow Condensed"/>
                <a:ea typeface="Barlow Condensed"/>
                <a:cs typeface="Barlow Condensed"/>
                <a:sym typeface="Barlow Condensed"/>
              </a:defRPr>
            </a:lvl4pPr>
            <a:lvl5pPr marR="0" lvl="4" algn="l" rtl="0">
              <a:lnSpc>
                <a:spcPct val="90000"/>
              </a:lnSpc>
              <a:spcBef>
                <a:spcPts val="0"/>
              </a:spcBef>
              <a:spcAft>
                <a:spcPts val="0"/>
              </a:spcAft>
              <a:buClr>
                <a:srgbClr val="003348"/>
              </a:buClr>
              <a:buSzPts val="4400"/>
              <a:buFont typeface="Barlow Condensed"/>
              <a:buNone/>
              <a:defRPr sz="4400" b="1" i="0" u="none" strike="noStrike" cap="none">
                <a:solidFill>
                  <a:srgbClr val="003348"/>
                </a:solidFill>
                <a:latin typeface="Barlow Condensed"/>
                <a:ea typeface="Barlow Condensed"/>
                <a:cs typeface="Barlow Condensed"/>
                <a:sym typeface="Barlow Condensed"/>
              </a:defRPr>
            </a:lvl5pPr>
            <a:lvl6pPr marR="0" lvl="5" algn="l" rtl="0">
              <a:lnSpc>
                <a:spcPct val="90000"/>
              </a:lnSpc>
              <a:spcBef>
                <a:spcPts val="0"/>
              </a:spcBef>
              <a:spcAft>
                <a:spcPts val="0"/>
              </a:spcAft>
              <a:buClr>
                <a:srgbClr val="003348"/>
              </a:buClr>
              <a:buSzPts val="4400"/>
              <a:buFont typeface="Barlow Condensed"/>
              <a:buNone/>
              <a:defRPr sz="4400" b="1" i="0" u="none" strike="noStrike" cap="none">
                <a:solidFill>
                  <a:srgbClr val="003348"/>
                </a:solidFill>
                <a:latin typeface="Barlow Condensed"/>
                <a:ea typeface="Barlow Condensed"/>
                <a:cs typeface="Barlow Condensed"/>
                <a:sym typeface="Barlow Condensed"/>
              </a:defRPr>
            </a:lvl6pPr>
            <a:lvl7pPr marR="0" lvl="6" algn="l" rtl="0">
              <a:lnSpc>
                <a:spcPct val="90000"/>
              </a:lnSpc>
              <a:spcBef>
                <a:spcPts val="0"/>
              </a:spcBef>
              <a:spcAft>
                <a:spcPts val="0"/>
              </a:spcAft>
              <a:buClr>
                <a:srgbClr val="003348"/>
              </a:buClr>
              <a:buSzPts val="4400"/>
              <a:buFont typeface="Barlow Condensed"/>
              <a:buNone/>
              <a:defRPr sz="4400" b="1" i="0" u="none" strike="noStrike" cap="none">
                <a:solidFill>
                  <a:srgbClr val="003348"/>
                </a:solidFill>
                <a:latin typeface="Barlow Condensed"/>
                <a:ea typeface="Barlow Condensed"/>
                <a:cs typeface="Barlow Condensed"/>
                <a:sym typeface="Barlow Condensed"/>
              </a:defRPr>
            </a:lvl7pPr>
            <a:lvl8pPr marR="0" lvl="7" algn="l" rtl="0">
              <a:lnSpc>
                <a:spcPct val="90000"/>
              </a:lnSpc>
              <a:spcBef>
                <a:spcPts val="0"/>
              </a:spcBef>
              <a:spcAft>
                <a:spcPts val="0"/>
              </a:spcAft>
              <a:buClr>
                <a:srgbClr val="003348"/>
              </a:buClr>
              <a:buSzPts val="4400"/>
              <a:buFont typeface="Barlow Condensed"/>
              <a:buNone/>
              <a:defRPr sz="4400" b="1" i="0" u="none" strike="noStrike" cap="none">
                <a:solidFill>
                  <a:srgbClr val="003348"/>
                </a:solidFill>
                <a:latin typeface="Barlow Condensed"/>
                <a:ea typeface="Barlow Condensed"/>
                <a:cs typeface="Barlow Condensed"/>
                <a:sym typeface="Barlow Condensed"/>
              </a:defRPr>
            </a:lvl8pPr>
            <a:lvl9pPr marR="0" lvl="8" algn="l" rtl="0">
              <a:lnSpc>
                <a:spcPct val="90000"/>
              </a:lnSpc>
              <a:spcBef>
                <a:spcPts val="0"/>
              </a:spcBef>
              <a:spcAft>
                <a:spcPts val="0"/>
              </a:spcAft>
              <a:buClr>
                <a:srgbClr val="003348"/>
              </a:buClr>
              <a:buSzPts val="4400"/>
              <a:buFont typeface="Barlow Condensed"/>
              <a:buNone/>
              <a:defRPr sz="4400" b="1" i="0" u="none" strike="noStrike" cap="none">
                <a:solidFill>
                  <a:srgbClr val="003348"/>
                </a:solidFill>
                <a:latin typeface="Barlow Condensed"/>
                <a:ea typeface="Barlow Condensed"/>
                <a:cs typeface="Barlow Condensed"/>
                <a:sym typeface="Barlow Condensed"/>
              </a:defRPr>
            </a:lvl9pPr>
          </a:lstStyle>
          <a:p>
            <a:endParaRPr/>
          </a:p>
        </p:txBody>
      </p:sp>
      <p:pic>
        <p:nvPicPr>
          <p:cNvPr id="7" name="Google Shape;7;p54" descr="Google Shape;24;p46"/>
          <p:cNvPicPr preferRelativeResize="0"/>
          <p:nvPr/>
        </p:nvPicPr>
        <p:blipFill rotWithShape="1">
          <a:blip r:embed="rId9">
            <a:alphaModFix/>
          </a:blip>
          <a:srcRect r="25397" b="26732"/>
          <a:stretch/>
        </p:blipFill>
        <p:spPr>
          <a:xfrm>
            <a:off x="6994607" y="-405818"/>
            <a:ext cx="5668971" cy="7565744"/>
          </a:xfrm>
          <a:prstGeom prst="rect">
            <a:avLst/>
          </a:prstGeom>
          <a:noFill/>
          <a:ln>
            <a:noFill/>
          </a:ln>
        </p:spPr>
      </p:pic>
      <p:sp>
        <p:nvSpPr>
          <p:cNvPr id="8" name="Google Shape;8;p54"/>
          <p:cNvSpPr txBox="1">
            <a:spLocks noGrp="1"/>
          </p:cNvSpPr>
          <p:nvPr>
            <p:ph type="body" idx="1"/>
          </p:nvPr>
        </p:nvSpPr>
        <p:spPr>
          <a:xfrm>
            <a:off x="609600" y="1600200"/>
            <a:ext cx="10972800" cy="4525963"/>
          </a:xfrm>
          <a:prstGeom prst="rect">
            <a:avLst/>
          </a:prstGeom>
          <a:noFill/>
          <a:ln>
            <a:noFill/>
          </a:ln>
        </p:spPr>
        <p:txBody>
          <a:bodyPr spcFirstLastPara="1" wrap="square" lIns="45675" tIns="45675" rIns="45675" bIns="45675" anchor="t" anchorCtr="0">
            <a:noAutofit/>
          </a:bodyPr>
          <a:lstStyle>
            <a:lvl1pPr marL="457200" marR="0" lvl="0" indent="-406400" algn="l" rtl="0">
              <a:lnSpc>
                <a:spcPct val="90000"/>
              </a:lnSpc>
              <a:spcBef>
                <a:spcPts val="1000"/>
              </a:spcBef>
              <a:spcAft>
                <a:spcPts val="0"/>
              </a:spcAft>
              <a:buClr>
                <a:srgbClr val="007095"/>
              </a:buClr>
              <a:buSzPts val="2800"/>
              <a:buFont typeface="Arial"/>
              <a:buChar char="•"/>
              <a:defRPr sz="2800" b="0" i="0" u="none" strike="noStrike" cap="none">
                <a:solidFill>
                  <a:srgbClr val="007095"/>
                </a:solidFill>
                <a:latin typeface="Montserrat"/>
                <a:ea typeface="Montserrat"/>
                <a:cs typeface="Montserrat"/>
                <a:sym typeface="Montserrat"/>
              </a:defRPr>
            </a:lvl1pPr>
            <a:lvl2pPr marL="914400" marR="0" lvl="1" indent="-406400" algn="l" rtl="0">
              <a:lnSpc>
                <a:spcPct val="90000"/>
              </a:lnSpc>
              <a:spcBef>
                <a:spcPts val="1000"/>
              </a:spcBef>
              <a:spcAft>
                <a:spcPts val="0"/>
              </a:spcAft>
              <a:buClr>
                <a:srgbClr val="007095"/>
              </a:buClr>
              <a:buSzPts val="2800"/>
              <a:buFont typeface="Arial"/>
              <a:buChar char="•"/>
              <a:defRPr sz="2800" b="0" i="0" u="none" strike="noStrike" cap="none">
                <a:solidFill>
                  <a:srgbClr val="007095"/>
                </a:solidFill>
                <a:latin typeface="Montserrat"/>
                <a:ea typeface="Montserrat"/>
                <a:cs typeface="Montserrat"/>
                <a:sym typeface="Montserrat"/>
              </a:defRPr>
            </a:lvl2pPr>
            <a:lvl3pPr marL="1371600" marR="0" lvl="2" indent="-406400" algn="l" rtl="0">
              <a:lnSpc>
                <a:spcPct val="90000"/>
              </a:lnSpc>
              <a:spcBef>
                <a:spcPts val="1000"/>
              </a:spcBef>
              <a:spcAft>
                <a:spcPts val="0"/>
              </a:spcAft>
              <a:buClr>
                <a:srgbClr val="007095"/>
              </a:buClr>
              <a:buSzPts val="2800"/>
              <a:buFont typeface="Arial"/>
              <a:buChar char="•"/>
              <a:defRPr sz="2800" b="0" i="0" u="none" strike="noStrike" cap="none">
                <a:solidFill>
                  <a:srgbClr val="007095"/>
                </a:solidFill>
                <a:latin typeface="Montserrat"/>
                <a:ea typeface="Montserrat"/>
                <a:cs typeface="Montserrat"/>
                <a:sym typeface="Montserrat"/>
              </a:defRPr>
            </a:lvl3pPr>
            <a:lvl4pPr marL="1828800" marR="0" lvl="3" indent="-406400" algn="l" rtl="0">
              <a:lnSpc>
                <a:spcPct val="90000"/>
              </a:lnSpc>
              <a:spcBef>
                <a:spcPts val="1000"/>
              </a:spcBef>
              <a:spcAft>
                <a:spcPts val="0"/>
              </a:spcAft>
              <a:buClr>
                <a:srgbClr val="007095"/>
              </a:buClr>
              <a:buSzPts val="2800"/>
              <a:buFont typeface="Arial"/>
              <a:buChar char="•"/>
              <a:defRPr sz="2800" b="0" i="0" u="none" strike="noStrike" cap="none">
                <a:solidFill>
                  <a:srgbClr val="007095"/>
                </a:solidFill>
                <a:latin typeface="Montserrat"/>
                <a:ea typeface="Montserrat"/>
                <a:cs typeface="Montserrat"/>
                <a:sym typeface="Montserrat"/>
              </a:defRPr>
            </a:lvl4pPr>
            <a:lvl5pPr marL="2286000" marR="0" lvl="4" indent="-406400" algn="l" rtl="0">
              <a:lnSpc>
                <a:spcPct val="90000"/>
              </a:lnSpc>
              <a:spcBef>
                <a:spcPts val="1000"/>
              </a:spcBef>
              <a:spcAft>
                <a:spcPts val="0"/>
              </a:spcAft>
              <a:buClr>
                <a:srgbClr val="007095"/>
              </a:buClr>
              <a:buSzPts val="2800"/>
              <a:buFont typeface="Arial"/>
              <a:buChar char="•"/>
              <a:defRPr sz="2800" b="0" i="0" u="none" strike="noStrike" cap="none">
                <a:solidFill>
                  <a:srgbClr val="007095"/>
                </a:solidFill>
                <a:latin typeface="Montserrat"/>
                <a:ea typeface="Montserrat"/>
                <a:cs typeface="Montserrat"/>
                <a:sym typeface="Montserrat"/>
              </a:defRPr>
            </a:lvl5pPr>
            <a:lvl6pPr marL="2743200" marR="0" lvl="5" indent="-406400" algn="l" rtl="0">
              <a:lnSpc>
                <a:spcPct val="90000"/>
              </a:lnSpc>
              <a:spcBef>
                <a:spcPts val="1000"/>
              </a:spcBef>
              <a:spcAft>
                <a:spcPts val="0"/>
              </a:spcAft>
              <a:buClr>
                <a:srgbClr val="007095"/>
              </a:buClr>
              <a:buSzPts val="2800"/>
              <a:buFont typeface="Arial"/>
              <a:buChar char="•"/>
              <a:defRPr sz="2800" b="0" i="0" u="none" strike="noStrike" cap="none">
                <a:solidFill>
                  <a:srgbClr val="007095"/>
                </a:solidFill>
                <a:latin typeface="Montserrat"/>
                <a:ea typeface="Montserrat"/>
                <a:cs typeface="Montserrat"/>
                <a:sym typeface="Montserrat"/>
              </a:defRPr>
            </a:lvl6pPr>
            <a:lvl7pPr marL="3200400" marR="0" lvl="6" indent="-406400" algn="l" rtl="0">
              <a:lnSpc>
                <a:spcPct val="90000"/>
              </a:lnSpc>
              <a:spcBef>
                <a:spcPts val="1000"/>
              </a:spcBef>
              <a:spcAft>
                <a:spcPts val="0"/>
              </a:spcAft>
              <a:buClr>
                <a:srgbClr val="007095"/>
              </a:buClr>
              <a:buSzPts val="2800"/>
              <a:buFont typeface="Arial"/>
              <a:buChar char="•"/>
              <a:defRPr sz="2800" b="0" i="0" u="none" strike="noStrike" cap="none">
                <a:solidFill>
                  <a:srgbClr val="007095"/>
                </a:solidFill>
                <a:latin typeface="Montserrat"/>
                <a:ea typeface="Montserrat"/>
                <a:cs typeface="Montserrat"/>
                <a:sym typeface="Montserrat"/>
              </a:defRPr>
            </a:lvl7pPr>
            <a:lvl8pPr marL="3657600" marR="0" lvl="7" indent="-406400" algn="l" rtl="0">
              <a:lnSpc>
                <a:spcPct val="90000"/>
              </a:lnSpc>
              <a:spcBef>
                <a:spcPts val="1000"/>
              </a:spcBef>
              <a:spcAft>
                <a:spcPts val="0"/>
              </a:spcAft>
              <a:buClr>
                <a:srgbClr val="007095"/>
              </a:buClr>
              <a:buSzPts val="2800"/>
              <a:buFont typeface="Arial"/>
              <a:buChar char="•"/>
              <a:defRPr sz="2800" b="0" i="0" u="none" strike="noStrike" cap="none">
                <a:solidFill>
                  <a:srgbClr val="007095"/>
                </a:solidFill>
                <a:latin typeface="Montserrat"/>
                <a:ea typeface="Montserrat"/>
                <a:cs typeface="Montserrat"/>
                <a:sym typeface="Montserrat"/>
              </a:defRPr>
            </a:lvl8pPr>
            <a:lvl9pPr marL="4114800" marR="0" lvl="8" indent="-406400" algn="l" rtl="0">
              <a:lnSpc>
                <a:spcPct val="90000"/>
              </a:lnSpc>
              <a:spcBef>
                <a:spcPts val="1000"/>
              </a:spcBef>
              <a:spcAft>
                <a:spcPts val="0"/>
              </a:spcAft>
              <a:buClr>
                <a:srgbClr val="007095"/>
              </a:buClr>
              <a:buSzPts val="2800"/>
              <a:buFont typeface="Arial"/>
              <a:buChar char="•"/>
              <a:defRPr sz="2800" b="0" i="0" u="none" strike="noStrike" cap="none">
                <a:solidFill>
                  <a:srgbClr val="007095"/>
                </a:solidFill>
                <a:latin typeface="Montserrat"/>
                <a:ea typeface="Montserrat"/>
                <a:cs typeface="Montserrat"/>
                <a:sym typeface="Montserrat"/>
              </a:defRPr>
            </a:lvl9pPr>
          </a:lstStyle>
          <a:p>
            <a:endParaRPr/>
          </a:p>
        </p:txBody>
      </p:sp>
      <p:sp>
        <p:nvSpPr>
          <p:cNvPr id="9" name="Google Shape;9;p54"/>
          <p:cNvSpPr txBox="1">
            <a:spLocks noGrp="1"/>
          </p:cNvSpPr>
          <p:nvPr>
            <p:ph type="sldNum" idx="12"/>
          </p:nvPr>
        </p:nvSpPr>
        <p:spPr>
          <a:xfrm>
            <a:off x="11080184" y="6404312"/>
            <a:ext cx="273616" cy="269201"/>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s.copovertylawproject.org/event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opovertylawproject.org/events" TargetMode="External"/><Relationship Id="rId4" Type="http://schemas.openxmlformats.org/officeDocument/2006/relationships/hyperlink" Target="mailto:contact@copovertylawproject.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contact@copovertylawproject.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surveymonkey.com/r/BGZ2VG5" TargetMode="External"/><Relationship Id="rId4" Type="http://schemas.openxmlformats.org/officeDocument/2006/relationships/hyperlink" Target="https://www.surveymonkey.com/r/YM2RWN7"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surveymonkey.com/r/BGZ2VG5"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hyperlink" Target="https://www.surveymonkey.com/r/YM2RWN7" TargetMode="External"/><Relationship Id="rId4" Type="http://schemas.openxmlformats.org/officeDocument/2006/relationships/hyperlink" Target="mailto:contact@copovertylawproject.org"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title"/>
          </p:nvPr>
        </p:nvSpPr>
        <p:spPr>
          <a:xfrm>
            <a:off x="838200" y="2856089"/>
            <a:ext cx="10515600" cy="1855989"/>
          </a:xfrm>
          <a:prstGeom prst="rect">
            <a:avLst/>
          </a:prstGeom>
          <a:noFill/>
          <a:ln>
            <a:noFill/>
          </a:ln>
        </p:spPr>
        <p:txBody>
          <a:bodyPr spcFirstLastPara="1" wrap="square" lIns="45675" tIns="45675" rIns="45675" bIns="45675" anchor="b" anchorCtr="0">
            <a:normAutofit/>
          </a:bodyPr>
          <a:lstStyle/>
          <a:p>
            <a:pPr marL="0" lvl="0" indent="0" algn="l" rtl="0">
              <a:lnSpc>
                <a:spcPct val="90000"/>
              </a:lnSpc>
              <a:spcBef>
                <a:spcPts val="0"/>
              </a:spcBef>
              <a:spcAft>
                <a:spcPts val="0"/>
              </a:spcAft>
              <a:buClr>
                <a:srgbClr val="003348"/>
              </a:buClr>
              <a:buSzPts val="6000"/>
              <a:buFont typeface="Barlow Condensed"/>
              <a:buNone/>
            </a:pPr>
            <a:r>
              <a:rPr lang="en-US"/>
              <a:t>Mobile Home Park Act (MHPA)</a:t>
            </a:r>
            <a:br>
              <a:rPr lang="en-US"/>
            </a:br>
            <a:r>
              <a:rPr lang="en-US"/>
              <a:t>Evictions</a:t>
            </a:r>
            <a:endParaRPr/>
          </a:p>
        </p:txBody>
      </p:sp>
      <p:sp>
        <p:nvSpPr>
          <p:cNvPr id="47" name="Google Shape;47;p1"/>
          <p:cNvSpPr txBox="1">
            <a:spLocks noGrp="1"/>
          </p:cNvSpPr>
          <p:nvPr>
            <p:ph type="body" idx="1"/>
          </p:nvPr>
        </p:nvSpPr>
        <p:spPr>
          <a:xfrm>
            <a:off x="838200" y="4712079"/>
            <a:ext cx="10515600" cy="1149386"/>
          </a:xfrm>
          <a:prstGeom prst="rect">
            <a:avLst/>
          </a:prstGeom>
          <a:noFill/>
          <a:ln>
            <a:noFill/>
          </a:ln>
        </p:spPr>
        <p:txBody>
          <a:bodyPr spcFirstLastPara="1" wrap="square" lIns="45675" tIns="45675" rIns="45675" bIns="45675" anchor="t" anchorCtr="0">
            <a:normAutofit/>
          </a:bodyPr>
          <a:lstStyle/>
          <a:p>
            <a:pPr marL="406400" lvl="0" indent="-355600" algn="l" rtl="0">
              <a:lnSpc>
                <a:spcPct val="70000"/>
              </a:lnSpc>
              <a:spcBef>
                <a:spcPts val="0"/>
              </a:spcBef>
              <a:spcAft>
                <a:spcPts val="0"/>
              </a:spcAft>
              <a:buClr>
                <a:srgbClr val="FFFFFF"/>
              </a:buClr>
              <a:buSzPts val="4070"/>
              <a:buFont typeface="Barlow SemiBold"/>
              <a:buNone/>
            </a:pPr>
            <a:r>
              <a:rPr lang="en-US" sz="4070" i="1">
                <a:latin typeface="Barlow SemiBold"/>
                <a:ea typeface="Barlow SemiBold"/>
                <a:cs typeface="Barlow SemiBold"/>
                <a:sym typeface="Barlow SemiBold"/>
              </a:rPr>
              <a:t>Ley de predios de casas móviles (MHPA):</a:t>
            </a:r>
            <a:endParaRPr/>
          </a:p>
          <a:p>
            <a:pPr marL="406400" lvl="0" indent="-355600" algn="l" rtl="0">
              <a:lnSpc>
                <a:spcPct val="70000"/>
              </a:lnSpc>
              <a:spcBef>
                <a:spcPts val="1000"/>
              </a:spcBef>
              <a:spcAft>
                <a:spcPts val="0"/>
              </a:spcAft>
              <a:buClr>
                <a:srgbClr val="FFFFFF"/>
              </a:buClr>
              <a:buSzPts val="4070"/>
              <a:buFont typeface="Barlow SemiBold"/>
              <a:buNone/>
            </a:pPr>
            <a:r>
              <a:rPr lang="en-US" sz="4070" i="1">
                <a:latin typeface="Barlow SemiBold"/>
                <a:ea typeface="Barlow SemiBold"/>
                <a:cs typeface="Barlow SemiBold"/>
                <a:sym typeface="Barlow SemiBold"/>
              </a:rPr>
              <a:t>Desalojos</a:t>
            </a:r>
            <a:endParaRPr sz="4070" i="1">
              <a:latin typeface="Barlow SemiBold"/>
              <a:ea typeface="Barlow SemiBold"/>
              <a:cs typeface="Barlow SemiBold"/>
              <a:sym typeface="Barlow SemiBold"/>
            </a:endParaRPr>
          </a:p>
          <a:p>
            <a:pPr marL="406400" lvl="0" indent="-355600" algn="l" rtl="0">
              <a:lnSpc>
                <a:spcPct val="70000"/>
              </a:lnSpc>
              <a:spcBef>
                <a:spcPts val="1000"/>
              </a:spcBef>
              <a:spcAft>
                <a:spcPts val="0"/>
              </a:spcAft>
              <a:buClr>
                <a:srgbClr val="FFFFFF"/>
              </a:buClr>
              <a:buSzPts val="4070"/>
              <a:buFont typeface="Barlow SemiBold"/>
              <a:buNone/>
            </a:pPr>
            <a:endParaRPr sz="4070" i="1">
              <a:latin typeface="Barlow SemiBold"/>
              <a:ea typeface="Barlow SemiBold"/>
              <a:cs typeface="Barlow SemiBold"/>
              <a:sym typeface="Barlow SemiBold"/>
            </a:endParaRPr>
          </a:p>
          <a:p>
            <a:pPr marL="406400" lvl="0" indent="-355600" algn="ctr" rtl="0">
              <a:lnSpc>
                <a:spcPct val="70000"/>
              </a:lnSpc>
              <a:spcBef>
                <a:spcPts val="1000"/>
              </a:spcBef>
              <a:spcAft>
                <a:spcPts val="0"/>
              </a:spcAft>
              <a:buClr>
                <a:srgbClr val="FFFFFF"/>
              </a:buClr>
              <a:buSzPts val="4070"/>
              <a:buFont typeface="Barlow SemiBold"/>
              <a:buNone/>
            </a:pPr>
            <a:r>
              <a:rPr lang="en-US" sz="2370" i="1">
                <a:latin typeface="Barlow SemiBold"/>
                <a:ea typeface="Barlow SemiBold"/>
                <a:cs typeface="Barlow SemiBold"/>
                <a:sym typeface="Barlow SemiBold"/>
              </a:rPr>
              <a:t>© 2020 Colorado Poverty Law Project</a:t>
            </a:r>
            <a:endParaRPr sz="2370" i="1">
              <a:latin typeface="Barlow SemiBold"/>
              <a:ea typeface="Barlow SemiBold"/>
              <a:cs typeface="Barlow SemiBold"/>
              <a:sym typeface="Barlow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0"/>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How MHPA Eviction Process is the SAME as Other FED Actions</a:t>
            </a:r>
            <a:endParaRPr/>
          </a:p>
        </p:txBody>
      </p:sp>
      <p:sp>
        <p:nvSpPr>
          <p:cNvPr id="109" name="Google Shape;109;p10"/>
          <p:cNvSpPr txBox="1">
            <a:spLocks noGrp="1"/>
          </p:cNvSpPr>
          <p:nvPr>
            <p:ph type="body" idx="1"/>
          </p:nvPr>
        </p:nvSpPr>
        <p:spPr>
          <a:xfrm>
            <a:off x="6678937" y="1611025"/>
            <a:ext cx="5163658" cy="5125800"/>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800"/>
              <a:buChar char="•"/>
            </a:pPr>
            <a:r>
              <a:rPr lang="en-US"/>
              <a:t>Las amenazas y advertencias verbales NO son suficientes.</a:t>
            </a:r>
            <a:endParaRPr/>
          </a:p>
          <a:p>
            <a:pPr marL="407987" lvl="0" indent="-174624" algn="l" rtl="0">
              <a:lnSpc>
                <a:spcPct val="90000"/>
              </a:lnSpc>
              <a:spcBef>
                <a:spcPts val="0"/>
              </a:spcBef>
              <a:spcAft>
                <a:spcPts val="0"/>
              </a:spcAft>
              <a:buSzPts val="2800"/>
              <a:buNone/>
            </a:pPr>
            <a:endParaRPr/>
          </a:p>
          <a:p>
            <a:pPr marL="407987" lvl="0" indent="-352424" algn="l" rtl="0">
              <a:lnSpc>
                <a:spcPct val="90000"/>
              </a:lnSpc>
              <a:spcBef>
                <a:spcPts val="0"/>
              </a:spcBef>
              <a:spcAft>
                <a:spcPts val="0"/>
              </a:spcAft>
              <a:buSzPts val="2800"/>
              <a:buChar char="•"/>
            </a:pPr>
            <a:r>
              <a:rPr lang="en-US"/>
              <a:t>Se necesita una orden judicial para desalojar, se puede dictar sentencia por defecto si los propietarios no comparecen ante el tribunal.</a:t>
            </a:r>
            <a:endParaRPr/>
          </a:p>
          <a:p>
            <a:pPr marL="407987" lvl="0" indent="-352424" algn="l" rtl="0">
              <a:lnSpc>
                <a:spcPct val="90000"/>
              </a:lnSpc>
              <a:spcBef>
                <a:spcPts val="0"/>
              </a:spcBef>
              <a:spcAft>
                <a:spcPts val="0"/>
              </a:spcAft>
              <a:buSzPts val="2800"/>
              <a:buChar char="•"/>
            </a:pPr>
            <a:r>
              <a:rPr lang="en-US"/>
              <a:t>El Propietario no puede participar en autoayuda.</a:t>
            </a:r>
            <a:endParaRPr/>
          </a:p>
        </p:txBody>
      </p:sp>
      <p:sp>
        <p:nvSpPr>
          <p:cNvPr id="110" name="Google Shape;110;p10"/>
          <p:cNvSpPr txBox="1"/>
          <p:nvPr/>
        </p:nvSpPr>
        <p:spPr>
          <a:xfrm>
            <a:off x="1628824" y="1295124"/>
            <a:ext cx="4748554" cy="5757602"/>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Threats and verbal warning are NOT enough.</a:t>
            </a:r>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Need a court order to evict, default judgment can be entered if home owners does not appear in court.</a:t>
            </a:r>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Landlord cannot engage in self-help.</a:t>
            </a:r>
            <a:endParaRPr/>
          </a:p>
        </p:txBody>
      </p:sp>
      <p:sp>
        <p:nvSpPr>
          <p:cNvPr id="111" name="Google Shape;111;p10"/>
          <p:cNvSpPr txBox="1"/>
          <p:nvPr/>
        </p:nvSpPr>
        <p:spPr>
          <a:xfrm>
            <a:off x="6903425" y="167724"/>
            <a:ext cx="4658425" cy="1475702"/>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A300"/>
              </a:buClr>
              <a:buSzPts val="2730"/>
              <a:buFont typeface="Barlow Condensed"/>
              <a:buNone/>
            </a:pPr>
            <a:r>
              <a:rPr lang="en-US" sz="2730" b="1" i="0" u="none" strike="noStrike" cap="none">
                <a:solidFill>
                  <a:srgbClr val="FFA300"/>
                </a:solidFill>
                <a:latin typeface="Barlow Condensed"/>
                <a:ea typeface="Barlow Condensed"/>
                <a:cs typeface="Barlow Condensed"/>
                <a:sym typeface="Barlow Condensed"/>
              </a:rPr>
              <a:t>Cómo  el proceso de desalojo de MHPA es el MISMO que otras acciones del FED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1"/>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336"/>
              <a:buFont typeface="Barlow Condensed"/>
              <a:buNone/>
            </a:pPr>
            <a:r>
              <a:rPr lang="en-US" sz="2336"/>
              <a:t>How MHPA Eviction Process is DIFFERENT from Other FED Actions</a:t>
            </a:r>
            <a:endParaRPr/>
          </a:p>
        </p:txBody>
      </p:sp>
      <p:sp>
        <p:nvSpPr>
          <p:cNvPr id="117" name="Google Shape;117;p11"/>
          <p:cNvSpPr txBox="1">
            <a:spLocks noGrp="1"/>
          </p:cNvSpPr>
          <p:nvPr>
            <p:ph type="body" idx="1"/>
          </p:nvPr>
        </p:nvSpPr>
        <p:spPr>
          <a:xfrm>
            <a:off x="6512311" y="1578624"/>
            <a:ext cx="5397191"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400"/>
              <a:buChar char="•"/>
            </a:pPr>
            <a:r>
              <a:rPr lang="en-US" sz="2400"/>
              <a:t>El residente solo puede ser desalojado por determinadas razones legales.</a:t>
            </a:r>
            <a:endParaRPr/>
          </a:p>
          <a:p>
            <a:pPr marL="407987" lvl="0" indent="-200024" algn="l" rtl="0">
              <a:lnSpc>
                <a:spcPct val="90000"/>
              </a:lnSpc>
              <a:spcBef>
                <a:spcPts val="0"/>
              </a:spcBef>
              <a:spcAft>
                <a:spcPts val="0"/>
              </a:spcAft>
              <a:buSzPts val="2400"/>
              <a:buNone/>
            </a:pPr>
            <a:endParaRPr/>
          </a:p>
          <a:p>
            <a:pPr marL="407987" lvl="0" indent="-352424" algn="l" rtl="0">
              <a:lnSpc>
                <a:spcPct val="90000"/>
              </a:lnSpc>
              <a:spcBef>
                <a:spcPts val="0"/>
              </a:spcBef>
              <a:spcAft>
                <a:spcPts val="0"/>
              </a:spcAft>
              <a:buSzPts val="2400"/>
              <a:buChar char="•"/>
            </a:pPr>
            <a:r>
              <a:rPr lang="en-US" sz="2400"/>
              <a:t>Más requisitos para presentar una denuncia: </a:t>
            </a:r>
            <a:endParaRPr/>
          </a:p>
          <a:p>
            <a:pPr marL="865187" lvl="1" indent="-225424" algn="l" rtl="0">
              <a:lnSpc>
                <a:spcPct val="90000"/>
              </a:lnSpc>
              <a:spcBef>
                <a:spcPts val="0"/>
              </a:spcBef>
              <a:spcAft>
                <a:spcPts val="0"/>
              </a:spcAft>
              <a:buSzPts val="2000"/>
              <a:buNone/>
            </a:pPr>
            <a:endParaRPr/>
          </a:p>
          <a:p>
            <a:pPr marL="865187" lvl="1" indent="-352424" algn="l" rtl="0">
              <a:lnSpc>
                <a:spcPct val="90000"/>
              </a:lnSpc>
              <a:spcBef>
                <a:spcPts val="0"/>
              </a:spcBef>
              <a:spcAft>
                <a:spcPts val="0"/>
              </a:spcAft>
              <a:buSzPts val="2000"/>
              <a:buChar char="•"/>
            </a:pPr>
            <a:r>
              <a:rPr lang="en-US" sz="2000"/>
              <a:t>Especifique las razones de la terminación según lo establecido en MHPA, C. R.S. 38-12-203 (explicado más adelante) y hora aproximada, lugar, y forma de conducta en cuestión.</a:t>
            </a:r>
            <a:endParaRPr sz="2400"/>
          </a:p>
          <a:p>
            <a:pPr marL="865187" lvl="1" indent="-352424" algn="l" rtl="0">
              <a:lnSpc>
                <a:spcPct val="90000"/>
              </a:lnSpc>
              <a:spcBef>
                <a:spcPts val="0"/>
              </a:spcBef>
              <a:spcAft>
                <a:spcPts val="0"/>
              </a:spcAft>
              <a:buSzPts val="2000"/>
              <a:buChar char="•"/>
            </a:pPr>
            <a:r>
              <a:rPr lang="en-US" sz="2000"/>
              <a:t>Si se basa en el incumplimiento de las reglas/regulaciones, la denuncia debe especificar que el residente recibió 90 días para enmendar el incumplimiento (explicado más adelante).</a:t>
            </a:r>
            <a:endParaRPr/>
          </a:p>
        </p:txBody>
      </p:sp>
      <p:sp>
        <p:nvSpPr>
          <p:cNvPr id="118" name="Google Shape;118;p11"/>
          <p:cNvSpPr txBox="1"/>
          <p:nvPr/>
        </p:nvSpPr>
        <p:spPr>
          <a:xfrm>
            <a:off x="1628824" y="946749"/>
            <a:ext cx="4837764"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Resident can only be evicted for certain statutory reasons.</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More pleading requirements for complaint</a:t>
            </a:r>
            <a:endParaRPr sz="28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Specify reasons for termination as stated in MHPA, C.R.S. 38-12-203 (covered later) and approximate time, place, and manner of conduct in question.</a:t>
            </a:r>
            <a:endParaRPr sz="24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If based on non-compliance with rules/regulations, complaint must specify that resident was given 90 days to cure non-compliance (covered later)</a:t>
            </a:r>
            <a:endParaRPr/>
          </a:p>
        </p:txBody>
      </p:sp>
      <p:sp>
        <p:nvSpPr>
          <p:cNvPr id="119" name="Google Shape;119;p11"/>
          <p:cNvSpPr txBox="1"/>
          <p:nvPr/>
        </p:nvSpPr>
        <p:spPr>
          <a:xfrm>
            <a:off x="6726621" y="167724"/>
            <a:ext cx="4835230" cy="1475702"/>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A300"/>
              </a:buClr>
              <a:buSzPts val="2670"/>
              <a:buFont typeface="Barlow Condensed"/>
              <a:buNone/>
            </a:pPr>
            <a:r>
              <a:rPr lang="en-US" sz="2670" b="1" i="0" u="none" strike="noStrike" cap="none">
                <a:solidFill>
                  <a:srgbClr val="FFA300"/>
                </a:solidFill>
                <a:latin typeface="Barlow Condensed"/>
                <a:ea typeface="Barlow Condensed"/>
                <a:cs typeface="Barlow Condensed"/>
                <a:sym typeface="Barlow Condensed"/>
              </a:rPr>
              <a:t>Cómo  el proceso de desalojo de MHPA es DIFERENTE de otras acciones del FED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2"/>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336"/>
              <a:buFont typeface="Barlow Condensed"/>
              <a:buNone/>
            </a:pPr>
            <a:r>
              <a:rPr lang="en-US" sz="2336"/>
              <a:t>How MHPA Eviction Process is DIFFERENT from Other FED Actions</a:t>
            </a:r>
            <a:endParaRPr/>
          </a:p>
        </p:txBody>
      </p:sp>
      <p:sp>
        <p:nvSpPr>
          <p:cNvPr id="125" name="Google Shape;125;p12"/>
          <p:cNvSpPr txBox="1">
            <a:spLocks noGrp="1"/>
          </p:cNvSpPr>
          <p:nvPr>
            <p:ph type="body" idx="1"/>
          </p:nvPr>
        </p:nvSpPr>
        <p:spPr>
          <a:xfrm>
            <a:off x="6346909" y="1578624"/>
            <a:ext cx="5251381" cy="4621455"/>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800"/>
              <a:buChar char="•"/>
            </a:pPr>
            <a:r>
              <a:rPr lang="en-US"/>
              <a:t>Disposiciones más protectoras para enmendar y notificar</a:t>
            </a:r>
            <a:endParaRPr/>
          </a:p>
          <a:p>
            <a:pPr marL="407987" lvl="0" indent="-174624" algn="l" rtl="0">
              <a:lnSpc>
                <a:spcPct val="90000"/>
              </a:lnSpc>
              <a:spcBef>
                <a:spcPts val="0"/>
              </a:spcBef>
              <a:spcAft>
                <a:spcPts val="0"/>
              </a:spcAft>
              <a:buSzPts val="2800"/>
              <a:buNone/>
            </a:pPr>
            <a:endParaRPr/>
          </a:p>
          <a:p>
            <a:pPr marL="407987" lvl="0" indent="-352424" algn="l" rtl="0">
              <a:lnSpc>
                <a:spcPct val="90000"/>
              </a:lnSpc>
              <a:spcBef>
                <a:spcPts val="0"/>
              </a:spcBef>
              <a:spcAft>
                <a:spcPts val="0"/>
              </a:spcAft>
              <a:buSzPts val="2800"/>
              <a:buChar char="•"/>
            </a:pPr>
            <a:r>
              <a:rPr lang="en-US"/>
              <a:t>Si se realiza el desalojo, un período de tiempo más largo para mudarse o vender la casa móvil</a:t>
            </a:r>
            <a:endParaRPr/>
          </a:p>
        </p:txBody>
      </p:sp>
      <p:sp>
        <p:nvSpPr>
          <p:cNvPr id="126" name="Google Shape;126;p12"/>
          <p:cNvSpPr txBox="1"/>
          <p:nvPr/>
        </p:nvSpPr>
        <p:spPr>
          <a:xfrm>
            <a:off x="1628824" y="940617"/>
            <a:ext cx="4904672" cy="4227416"/>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More protective cure and notice provisions</a:t>
            </a:r>
            <a:endParaRPr/>
          </a:p>
          <a:p>
            <a:pPr marL="457200" marR="0" lvl="0" indent="-279400" algn="l" rtl="0">
              <a:lnSpc>
                <a:spcPct val="90000"/>
              </a:lnSpc>
              <a:spcBef>
                <a:spcPts val="100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If eviction is entered, longer time period to move or sell mobile home</a:t>
            </a:r>
            <a:endParaRPr/>
          </a:p>
        </p:txBody>
      </p:sp>
      <p:sp>
        <p:nvSpPr>
          <p:cNvPr id="127" name="Google Shape;127;p12"/>
          <p:cNvSpPr txBox="1"/>
          <p:nvPr/>
        </p:nvSpPr>
        <p:spPr>
          <a:xfrm>
            <a:off x="6624945" y="167724"/>
            <a:ext cx="4936906" cy="1475702"/>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A300"/>
              </a:buClr>
              <a:buSzPts val="2640"/>
              <a:buFont typeface="Barlow Condensed"/>
              <a:buNone/>
            </a:pPr>
            <a:r>
              <a:rPr lang="en-US" sz="2640" b="1" i="0" u="none" strike="noStrike" cap="none">
                <a:solidFill>
                  <a:srgbClr val="FFA300"/>
                </a:solidFill>
                <a:latin typeface="Barlow Condensed"/>
                <a:ea typeface="Barlow Condensed"/>
                <a:cs typeface="Barlow Condensed"/>
                <a:sym typeface="Barlow Condensed"/>
              </a:rPr>
              <a:t>Cómo  el proceso de desalojo de MHPA es DIFERENTE de otras acciones del FED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1824"/>
              <a:buFont typeface="Barlow Condensed"/>
              <a:buNone/>
            </a:pPr>
            <a:r>
              <a:rPr lang="en-US" sz="1824"/>
              <a:t>Different Grounds for Eviction (FED vs. MHPA)</a:t>
            </a:r>
            <a:br>
              <a:rPr lang="en-US" sz="1824"/>
            </a:br>
            <a:endParaRPr/>
          </a:p>
        </p:txBody>
      </p:sp>
      <p:sp>
        <p:nvSpPr>
          <p:cNvPr id="133" name="Google Shape;133;p13"/>
          <p:cNvSpPr txBox="1"/>
          <p:nvPr/>
        </p:nvSpPr>
        <p:spPr>
          <a:xfrm>
            <a:off x="6823325" y="-1"/>
            <a:ext cx="4738526"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200"/>
              <a:buFont typeface="Barlow Condensed"/>
              <a:buNone/>
            </a:pPr>
            <a:r>
              <a:rPr lang="en-US" sz="3200" b="1" i="0" u="none" strike="noStrike" cap="none">
                <a:solidFill>
                  <a:srgbClr val="FFA300"/>
                </a:solidFill>
                <a:latin typeface="Barlow Condensed"/>
                <a:ea typeface="Barlow Condensed"/>
                <a:cs typeface="Barlow Condensed"/>
                <a:sym typeface="Barlow Condensed"/>
              </a:rPr>
              <a:t>Diferentes razones de desalojo (FED vs. MHPA)</a:t>
            </a:r>
            <a:endParaRPr/>
          </a:p>
        </p:txBody>
      </p:sp>
      <p:graphicFrame>
        <p:nvGraphicFramePr>
          <p:cNvPr id="134" name="Google Shape;134;p13"/>
          <p:cNvGraphicFramePr/>
          <p:nvPr/>
        </p:nvGraphicFramePr>
        <p:xfrm>
          <a:off x="1545957" y="1326324"/>
          <a:ext cx="3000000" cy="3000000"/>
        </p:xfrm>
        <a:graphic>
          <a:graphicData uri="http://schemas.openxmlformats.org/drawingml/2006/table">
            <a:tbl>
              <a:tblPr>
                <a:noFill/>
                <a:tableStyleId>{32CCD6CF-3F50-43B7-AC8F-EAB53C3D03EC}</a:tableStyleId>
              </a:tblPr>
              <a:tblGrid>
                <a:gridCol w="4387825">
                  <a:extLst>
                    <a:ext uri="{9D8B030D-6E8A-4147-A177-3AD203B41FA5}">
                      <a16:colId xmlns:a16="http://schemas.microsoft.com/office/drawing/2014/main" val="20000"/>
                    </a:ext>
                  </a:extLst>
                </a:gridCol>
                <a:gridCol w="5636650">
                  <a:extLst>
                    <a:ext uri="{9D8B030D-6E8A-4147-A177-3AD203B41FA5}">
                      <a16:colId xmlns:a16="http://schemas.microsoft.com/office/drawing/2014/main" val="20001"/>
                    </a:ext>
                  </a:extLst>
                </a:gridCol>
              </a:tblGrid>
              <a:tr h="559450">
                <a:tc>
                  <a:txBody>
                    <a:bodyPr/>
                    <a:lstStyle/>
                    <a:p>
                      <a:pPr marL="0" marR="0" lvl="0" indent="0" algn="l" rtl="0">
                        <a:lnSpc>
                          <a:spcPct val="100000"/>
                        </a:lnSpc>
                        <a:spcBef>
                          <a:spcPts val="0"/>
                        </a:spcBef>
                        <a:spcAft>
                          <a:spcPts val="0"/>
                        </a:spcAft>
                        <a:buClr>
                          <a:srgbClr val="007095"/>
                        </a:buClr>
                        <a:buSzPts val="1800"/>
                        <a:buFont typeface="Montserrat"/>
                        <a:buNone/>
                      </a:pPr>
                      <a:r>
                        <a:rPr lang="en-US" sz="1800" b="1" u="none" strike="noStrike" cap="none">
                          <a:solidFill>
                            <a:srgbClr val="007095"/>
                          </a:solidFill>
                          <a:latin typeface="Montserrat"/>
                          <a:ea typeface="Montserrat"/>
                          <a:cs typeface="Montserrat"/>
                          <a:sym typeface="Montserrat"/>
                        </a:rPr>
                        <a:t>FED</a:t>
                      </a:r>
                      <a:endParaRPr/>
                    </a:p>
                  </a:txBody>
                  <a:tcPr marL="47625" marR="47625" marT="47625" marB="47625">
                    <a:lnL w="12675" cap="flat" cmpd="sng">
                      <a:solidFill>
                        <a:srgbClr val="007095"/>
                      </a:solidFill>
                      <a:prstDash val="solid"/>
                      <a:round/>
                      <a:headEnd type="none" w="sm" len="sm"/>
                      <a:tailEnd type="none" w="sm" len="sm"/>
                    </a:lnL>
                    <a:lnR w="12675" cap="flat" cmpd="sng">
                      <a:solidFill>
                        <a:srgbClr val="007095"/>
                      </a:solidFill>
                      <a:prstDash val="solid"/>
                      <a:round/>
                      <a:headEnd type="none" w="sm" len="sm"/>
                      <a:tailEnd type="none" w="sm" len="sm"/>
                    </a:lnR>
                    <a:lnT w="12675" cap="flat" cmpd="sng">
                      <a:solidFill>
                        <a:srgbClr val="007095"/>
                      </a:solidFill>
                      <a:prstDash val="solid"/>
                      <a:round/>
                      <a:headEnd type="none" w="sm" len="sm"/>
                      <a:tailEnd type="none" w="sm" len="sm"/>
                    </a:lnT>
                    <a:lnB w="38100" cap="flat" cmpd="sng">
                      <a:solidFill>
                        <a:srgbClr val="007095"/>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7095"/>
                        </a:buClr>
                        <a:buSzPts val="1800"/>
                        <a:buFont typeface="Montserrat"/>
                        <a:buNone/>
                      </a:pPr>
                      <a:r>
                        <a:rPr lang="en-US" sz="1800" b="1" u="none" strike="noStrike" cap="none">
                          <a:solidFill>
                            <a:srgbClr val="007095"/>
                          </a:solidFill>
                          <a:latin typeface="Montserrat"/>
                          <a:ea typeface="Montserrat"/>
                          <a:cs typeface="Montserrat"/>
                          <a:sym typeface="Montserrat"/>
                        </a:rPr>
                        <a:t>MHPA</a:t>
                      </a:r>
                      <a:endParaRPr/>
                    </a:p>
                  </a:txBody>
                  <a:tcPr marL="47625" marR="47625" marT="47625" marB="47625">
                    <a:lnL w="12675" cap="flat" cmpd="sng">
                      <a:solidFill>
                        <a:srgbClr val="007095"/>
                      </a:solidFill>
                      <a:prstDash val="solid"/>
                      <a:round/>
                      <a:headEnd type="none" w="sm" len="sm"/>
                      <a:tailEnd type="none" w="sm" len="sm"/>
                    </a:lnL>
                    <a:lnR w="12675" cap="flat" cmpd="sng">
                      <a:solidFill>
                        <a:srgbClr val="007095"/>
                      </a:solidFill>
                      <a:prstDash val="solid"/>
                      <a:round/>
                      <a:headEnd type="none" w="sm" len="sm"/>
                      <a:tailEnd type="none" w="sm" len="sm"/>
                    </a:lnR>
                    <a:lnT w="12675" cap="flat" cmpd="sng">
                      <a:solidFill>
                        <a:srgbClr val="007095"/>
                      </a:solidFill>
                      <a:prstDash val="solid"/>
                      <a:round/>
                      <a:headEnd type="none" w="sm" len="sm"/>
                      <a:tailEnd type="none" w="sm" len="sm"/>
                    </a:lnT>
                    <a:lnB w="38100" cap="flat" cmpd="sng">
                      <a:solidFill>
                        <a:srgbClr val="007095"/>
                      </a:solidFill>
                      <a:prstDash val="solid"/>
                      <a:round/>
                      <a:headEnd type="none" w="sm" len="sm"/>
                      <a:tailEnd type="none" w="sm" len="sm"/>
                    </a:lnB>
                    <a:solidFill>
                      <a:srgbClr val="FBF2D1"/>
                    </a:solidFill>
                  </a:tcPr>
                </a:tc>
                <a:extLst>
                  <a:ext uri="{0D108BD9-81ED-4DB2-BD59-A6C34878D82A}">
                    <a16:rowId xmlns:a16="http://schemas.microsoft.com/office/drawing/2014/main" val="10000"/>
                  </a:ext>
                </a:extLst>
              </a:tr>
              <a:tr h="1102750">
                <a:tc>
                  <a:txBody>
                    <a:bodyPr/>
                    <a:lstStyle/>
                    <a:p>
                      <a:pPr marL="0" marR="0" lvl="0" indent="0" algn="l" rtl="0">
                        <a:lnSpc>
                          <a:spcPct val="100000"/>
                        </a:lnSpc>
                        <a:spcBef>
                          <a:spcPts val="0"/>
                        </a:spcBef>
                        <a:spcAft>
                          <a:spcPts val="0"/>
                        </a:spcAft>
                        <a:buClr>
                          <a:schemeClr val="dk1"/>
                        </a:buClr>
                        <a:buSzPts val="1800"/>
                        <a:buFont typeface="Montserrat"/>
                        <a:buNone/>
                      </a:pPr>
                      <a:r>
                        <a:rPr lang="en-US" sz="1800" u="none" strike="noStrike" cap="none"/>
                        <a:t>Non-payment of rent</a:t>
                      </a:r>
                      <a:endParaRPr/>
                    </a:p>
                    <a:p>
                      <a:pPr marL="0" marR="0" lvl="0" indent="0" algn="l" rtl="0">
                        <a:lnSpc>
                          <a:spcPct val="100000"/>
                        </a:lnSpc>
                        <a:spcBef>
                          <a:spcPts val="0"/>
                        </a:spcBef>
                        <a:spcAft>
                          <a:spcPts val="0"/>
                        </a:spcAft>
                        <a:buClr>
                          <a:schemeClr val="dk1"/>
                        </a:buClr>
                        <a:buSzPts val="1200"/>
                        <a:buFont typeface="Montserrat"/>
                        <a:buNone/>
                      </a:pPr>
                      <a:endParaRPr sz="1200" u="none" strike="noStrike" cap="none"/>
                    </a:p>
                    <a:p>
                      <a:pPr marL="0" marR="0" lvl="0" indent="0" algn="l" rtl="0">
                        <a:lnSpc>
                          <a:spcPct val="100000"/>
                        </a:lnSpc>
                        <a:spcBef>
                          <a:spcPts val="0"/>
                        </a:spcBef>
                        <a:spcAft>
                          <a:spcPts val="0"/>
                        </a:spcAft>
                        <a:buClr>
                          <a:schemeClr val="dk1"/>
                        </a:buClr>
                        <a:buSzPts val="1800"/>
                        <a:buFont typeface="Montserrat"/>
                        <a:buNone/>
                      </a:pPr>
                      <a:r>
                        <a:rPr lang="en-US" sz="1800" u="none" strike="noStrike" cap="none"/>
                        <a:t>Impago del alquiler</a:t>
                      </a:r>
                      <a:endParaRPr/>
                    </a:p>
                  </a:txBody>
                  <a:tcPr marL="47625" marR="47625" marT="47625" marB="47625">
                    <a:lnL w="12675" cap="flat" cmpd="sng">
                      <a:solidFill>
                        <a:srgbClr val="007095"/>
                      </a:solidFill>
                      <a:prstDash val="solid"/>
                      <a:round/>
                      <a:headEnd type="none" w="sm" len="sm"/>
                      <a:tailEnd type="none" w="sm" len="sm"/>
                    </a:lnL>
                    <a:lnR w="12675" cap="flat" cmpd="sng">
                      <a:solidFill>
                        <a:srgbClr val="007095"/>
                      </a:solidFill>
                      <a:prstDash val="solid"/>
                      <a:round/>
                      <a:headEnd type="none" w="sm" len="sm"/>
                      <a:tailEnd type="none" w="sm" len="sm"/>
                    </a:lnR>
                    <a:lnT w="38100" cap="flat" cmpd="sng">
                      <a:solidFill>
                        <a:srgbClr val="007095"/>
                      </a:solidFill>
                      <a:prstDash val="solid"/>
                      <a:round/>
                      <a:headEnd type="none" w="sm" len="sm"/>
                      <a:tailEnd type="none" w="sm" len="sm"/>
                    </a:lnT>
                    <a:lnB w="12675" cap="flat" cmpd="sng">
                      <a:solidFill>
                        <a:srgbClr val="007095"/>
                      </a:solidFill>
                      <a:prstDash val="solid"/>
                      <a:round/>
                      <a:headEnd type="none" w="sm" len="sm"/>
                      <a:tailEnd type="none" w="sm" len="sm"/>
                    </a:lnB>
                    <a:solidFill>
                      <a:srgbClr val="FBF2D1"/>
                    </a:solidFill>
                  </a:tcPr>
                </a:tc>
                <a:tc>
                  <a:txBody>
                    <a:bodyPr/>
                    <a:lstStyle/>
                    <a:p>
                      <a:pPr marL="0" marR="0" lvl="0" indent="0" algn="l" rtl="0">
                        <a:lnSpc>
                          <a:spcPct val="100000"/>
                        </a:lnSpc>
                        <a:spcBef>
                          <a:spcPts val="0"/>
                        </a:spcBef>
                        <a:spcAft>
                          <a:spcPts val="0"/>
                        </a:spcAft>
                        <a:buClr>
                          <a:schemeClr val="dk1"/>
                        </a:buClr>
                        <a:buSzPts val="1800"/>
                        <a:buFont typeface="Montserrat"/>
                        <a:buNone/>
                      </a:pPr>
                      <a:r>
                        <a:rPr lang="en-US" sz="1800" u="none" strike="noStrike" cap="none"/>
                        <a:t>Non-payment of rent</a:t>
                      </a:r>
                      <a:endParaRPr sz="1200" u="none" strike="noStrike" cap="none"/>
                    </a:p>
                    <a:p>
                      <a:pPr marL="0" marR="0" lvl="0" indent="0" algn="l" rtl="0">
                        <a:lnSpc>
                          <a:spcPct val="100000"/>
                        </a:lnSpc>
                        <a:spcBef>
                          <a:spcPts val="0"/>
                        </a:spcBef>
                        <a:spcAft>
                          <a:spcPts val="0"/>
                        </a:spcAft>
                        <a:buClr>
                          <a:schemeClr val="dk1"/>
                        </a:buClr>
                        <a:buSzPts val="1200"/>
                        <a:buFont typeface="Montserrat"/>
                        <a:buNone/>
                      </a:pPr>
                      <a:endParaRPr sz="1200" u="none" strike="noStrike" cap="none"/>
                    </a:p>
                    <a:p>
                      <a:pPr marL="0" marR="0" lvl="0" indent="0" algn="l" rtl="0">
                        <a:lnSpc>
                          <a:spcPct val="100000"/>
                        </a:lnSpc>
                        <a:spcBef>
                          <a:spcPts val="0"/>
                        </a:spcBef>
                        <a:spcAft>
                          <a:spcPts val="0"/>
                        </a:spcAft>
                        <a:buClr>
                          <a:schemeClr val="dk1"/>
                        </a:buClr>
                        <a:buSzPts val="1800"/>
                        <a:buFont typeface="Montserrat"/>
                        <a:buNone/>
                      </a:pPr>
                      <a:r>
                        <a:rPr lang="en-US" sz="1800" u="none" strike="noStrike" cap="none"/>
                        <a:t>Impago del alquiler</a:t>
                      </a:r>
                      <a:endParaRPr sz="1200" u="none" strike="noStrike" cap="none"/>
                    </a:p>
                    <a:p>
                      <a:pPr marL="0" marR="0" lvl="0" indent="0" algn="l" rtl="0">
                        <a:lnSpc>
                          <a:spcPct val="100000"/>
                        </a:lnSpc>
                        <a:spcBef>
                          <a:spcPts val="0"/>
                        </a:spcBef>
                        <a:spcAft>
                          <a:spcPts val="0"/>
                        </a:spcAft>
                        <a:buClr>
                          <a:schemeClr val="dk1"/>
                        </a:buClr>
                        <a:buSzPts val="1200"/>
                        <a:buFont typeface="Montserrat"/>
                        <a:buNone/>
                      </a:pPr>
                      <a:endParaRPr sz="1200" u="none" strike="noStrike" cap="none"/>
                    </a:p>
                  </a:txBody>
                  <a:tcPr marL="47625" marR="47625" marT="47625" marB="47625">
                    <a:lnL w="12675" cap="flat" cmpd="sng">
                      <a:solidFill>
                        <a:srgbClr val="007095"/>
                      </a:solidFill>
                      <a:prstDash val="solid"/>
                      <a:round/>
                      <a:headEnd type="none" w="sm" len="sm"/>
                      <a:tailEnd type="none" w="sm" len="sm"/>
                    </a:lnL>
                    <a:lnR w="12675" cap="flat" cmpd="sng">
                      <a:solidFill>
                        <a:srgbClr val="007095"/>
                      </a:solidFill>
                      <a:prstDash val="solid"/>
                      <a:round/>
                      <a:headEnd type="none" w="sm" len="sm"/>
                      <a:tailEnd type="none" w="sm" len="sm"/>
                    </a:lnR>
                    <a:lnT w="38100" cap="flat" cmpd="sng">
                      <a:solidFill>
                        <a:srgbClr val="007095"/>
                      </a:solidFill>
                      <a:prstDash val="solid"/>
                      <a:round/>
                      <a:headEnd type="none" w="sm" len="sm"/>
                      <a:tailEnd type="none" w="sm" len="sm"/>
                    </a:lnT>
                    <a:lnB w="12675" cap="flat" cmpd="sng">
                      <a:solidFill>
                        <a:srgbClr val="007095"/>
                      </a:solidFill>
                      <a:prstDash val="solid"/>
                      <a:round/>
                      <a:headEnd type="none" w="sm" len="sm"/>
                      <a:tailEnd type="none" w="sm" len="sm"/>
                    </a:lnB>
                    <a:solidFill>
                      <a:srgbClr val="FDF8E7"/>
                    </a:solidFill>
                  </a:tcPr>
                </a:tc>
                <a:extLst>
                  <a:ext uri="{0D108BD9-81ED-4DB2-BD59-A6C34878D82A}">
                    <a16:rowId xmlns:a16="http://schemas.microsoft.com/office/drawing/2014/main" val="10001"/>
                  </a:ext>
                </a:extLst>
              </a:tr>
              <a:tr h="952500">
                <a:tc>
                  <a:txBody>
                    <a:bodyPr/>
                    <a:lstStyle/>
                    <a:p>
                      <a:pPr marL="0" marR="0" lvl="0" indent="0" algn="l" rtl="0">
                        <a:lnSpc>
                          <a:spcPct val="100000"/>
                        </a:lnSpc>
                        <a:spcBef>
                          <a:spcPts val="0"/>
                        </a:spcBef>
                        <a:spcAft>
                          <a:spcPts val="0"/>
                        </a:spcAft>
                        <a:buClr>
                          <a:schemeClr val="dk1"/>
                        </a:buClr>
                        <a:buSzPts val="1800"/>
                        <a:buFont typeface="Montserrat"/>
                        <a:buNone/>
                      </a:pPr>
                      <a:r>
                        <a:rPr lang="en-US" sz="1800" u="none" strike="noStrike" cap="none">
                          <a:latin typeface="Montserrat"/>
                          <a:ea typeface="Montserrat"/>
                          <a:cs typeface="Montserrat"/>
                          <a:sym typeface="Montserrat"/>
                        </a:rPr>
                        <a:t>Minor Lease Violation</a:t>
                      </a:r>
                      <a:endParaRPr/>
                    </a:p>
                    <a:p>
                      <a:pPr marL="0" marR="0" lvl="0" indent="0" algn="l" rtl="0">
                        <a:lnSpc>
                          <a:spcPct val="100000"/>
                        </a:lnSpc>
                        <a:spcBef>
                          <a:spcPts val="0"/>
                        </a:spcBef>
                        <a:spcAft>
                          <a:spcPts val="0"/>
                        </a:spcAft>
                        <a:buClr>
                          <a:schemeClr val="dk1"/>
                        </a:buClr>
                        <a:buSzPts val="1200"/>
                        <a:buFont typeface="Montserrat"/>
                        <a:buNone/>
                      </a:pPr>
                      <a:endParaRPr sz="1200" u="none" strike="noStrike" cap="none"/>
                    </a:p>
                    <a:p>
                      <a:pPr marL="0" marR="0" lvl="0" indent="0" algn="l" rtl="0">
                        <a:lnSpc>
                          <a:spcPct val="100000"/>
                        </a:lnSpc>
                        <a:spcBef>
                          <a:spcPts val="0"/>
                        </a:spcBef>
                        <a:spcAft>
                          <a:spcPts val="0"/>
                        </a:spcAft>
                        <a:buClr>
                          <a:schemeClr val="dk1"/>
                        </a:buClr>
                        <a:buSzPts val="1800"/>
                        <a:buFont typeface="Montserrat"/>
                        <a:buNone/>
                      </a:pPr>
                      <a:r>
                        <a:rPr lang="en-US" sz="1800" u="none" strike="noStrike" cap="none">
                          <a:latin typeface="Montserrat"/>
                          <a:ea typeface="Montserrat"/>
                          <a:cs typeface="Montserrat"/>
                          <a:sym typeface="Montserrat"/>
                        </a:rPr>
                        <a:t>Violación menor del Contrato de Alquiler</a:t>
                      </a:r>
                      <a:endParaRPr/>
                    </a:p>
                  </a:txBody>
                  <a:tcPr marL="47625" marR="47625" marT="47625" marB="47625">
                    <a:lnL w="12675" cap="flat" cmpd="sng">
                      <a:solidFill>
                        <a:srgbClr val="007095"/>
                      </a:solidFill>
                      <a:prstDash val="solid"/>
                      <a:round/>
                      <a:headEnd type="none" w="sm" len="sm"/>
                      <a:tailEnd type="none" w="sm" len="sm"/>
                    </a:lnL>
                    <a:lnR w="12675" cap="flat" cmpd="sng">
                      <a:solidFill>
                        <a:srgbClr val="007095"/>
                      </a:solidFill>
                      <a:prstDash val="solid"/>
                      <a:round/>
                      <a:headEnd type="none" w="sm" len="sm"/>
                      <a:tailEnd type="none" w="sm" len="sm"/>
                    </a:lnR>
                    <a:lnT w="12675" cap="flat" cmpd="sng">
                      <a:solidFill>
                        <a:srgbClr val="007095"/>
                      </a:solidFill>
                      <a:prstDash val="solid"/>
                      <a:round/>
                      <a:headEnd type="none" w="sm" len="sm"/>
                      <a:tailEnd type="none" w="sm" len="sm"/>
                    </a:lnT>
                    <a:lnB w="12675" cap="flat" cmpd="sng">
                      <a:solidFill>
                        <a:srgbClr val="007095"/>
                      </a:solidFill>
                      <a:prstDash val="solid"/>
                      <a:round/>
                      <a:headEnd type="none" w="sm" len="sm"/>
                      <a:tailEnd type="none" w="sm" len="sm"/>
                    </a:lnB>
                    <a:solidFill>
                      <a:srgbClr val="FBF2D1"/>
                    </a:solidFill>
                  </a:tcPr>
                </a:tc>
                <a:tc>
                  <a:txBody>
                    <a:bodyPr/>
                    <a:lstStyle/>
                    <a:p>
                      <a:pPr marL="0" marR="0" lvl="0" indent="0" algn="l" rtl="0">
                        <a:lnSpc>
                          <a:spcPct val="100000"/>
                        </a:lnSpc>
                        <a:spcBef>
                          <a:spcPts val="0"/>
                        </a:spcBef>
                        <a:spcAft>
                          <a:spcPts val="0"/>
                        </a:spcAft>
                        <a:buClr>
                          <a:schemeClr val="dk1"/>
                        </a:buClr>
                        <a:buSzPts val="1800"/>
                        <a:buFont typeface="Montserrat"/>
                        <a:buNone/>
                      </a:pPr>
                      <a:r>
                        <a:rPr lang="en-US" sz="1800" u="none" strike="noStrike" cap="none">
                          <a:latin typeface="Montserrat"/>
                          <a:ea typeface="Montserrat"/>
                          <a:cs typeface="Montserrat"/>
                          <a:sym typeface="Montserrat"/>
                        </a:rPr>
                        <a:t>Statutory Grounds only</a:t>
                      </a:r>
                      <a:endParaRPr/>
                    </a:p>
                    <a:p>
                      <a:pPr marL="0" marR="0" lvl="0" indent="0" algn="l" rtl="0">
                        <a:lnSpc>
                          <a:spcPct val="100000"/>
                        </a:lnSpc>
                        <a:spcBef>
                          <a:spcPts val="0"/>
                        </a:spcBef>
                        <a:spcAft>
                          <a:spcPts val="0"/>
                        </a:spcAft>
                        <a:buClr>
                          <a:srgbClr val="000000"/>
                        </a:buClr>
                        <a:buSzPts val="1800"/>
                        <a:buFont typeface="Helvetica Neue"/>
                        <a:buNone/>
                      </a:pPr>
                      <a:br>
                        <a:rPr lang="en-US" sz="1800" u="none" strike="noStrike" cap="none">
                          <a:solidFill>
                            <a:srgbClr val="000000"/>
                          </a:solidFill>
                        </a:rPr>
                      </a:br>
                      <a:r>
                        <a:rPr lang="en-US" sz="1800" u="none" strike="noStrike" cap="none">
                          <a:solidFill>
                            <a:srgbClr val="003348"/>
                          </a:solidFill>
                          <a:latin typeface="Montserrat"/>
                          <a:ea typeface="Montserrat"/>
                          <a:cs typeface="Montserrat"/>
                          <a:sym typeface="Montserrat"/>
                        </a:rPr>
                        <a:t>See C.R.S. 38-12-203 (Reasons for Termination) (C.R.S. 38-12-204 adds nonpayment of rent)</a:t>
                      </a:r>
                      <a:endParaRPr/>
                    </a:p>
                    <a:p>
                      <a:pPr marL="0" marR="0" lvl="0" indent="0" algn="l" rtl="0">
                        <a:lnSpc>
                          <a:spcPct val="100000"/>
                        </a:lnSpc>
                        <a:spcBef>
                          <a:spcPts val="0"/>
                        </a:spcBef>
                        <a:spcAft>
                          <a:spcPts val="0"/>
                        </a:spcAft>
                        <a:buClr>
                          <a:schemeClr val="dk1"/>
                        </a:buClr>
                        <a:buSzPts val="1200"/>
                        <a:buFont typeface="Montserrat"/>
                        <a:buNone/>
                      </a:pPr>
                      <a:endParaRPr sz="1200" u="none" strike="noStrike" cap="none">
                        <a:solidFill>
                          <a:srgbClr val="003348"/>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800"/>
                        <a:buFont typeface="Montserrat"/>
                        <a:buNone/>
                      </a:pPr>
                      <a:r>
                        <a:rPr lang="en-US" sz="1800" u="none" strike="noStrike" cap="none">
                          <a:latin typeface="Montserrat"/>
                          <a:ea typeface="Montserrat"/>
                          <a:cs typeface="Montserrat"/>
                          <a:sym typeface="Montserrat"/>
                        </a:rPr>
                        <a:t>Únicamente por Razones Legales</a:t>
                      </a:r>
                      <a:endParaRPr/>
                    </a:p>
                    <a:p>
                      <a:pPr marL="0" marR="0" lvl="0" indent="0" algn="l" rtl="0">
                        <a:lnSpc>
                          <a:spcPct val="100000"/>
                        </a:lnSpc>
                        <a:spcBef>
                          <a:spcPts val="0"/>
                        </a:spcBef>
                        <a:spcAft>
                          <a:spcPts val="0"/>
                        </a:spcAft>
                        <a:buClr>
                          <a:schemeClr val="dk1"/>
                        </a:buClr>
                        <a:buSzPts val="1200"/>
                        <a:buFont typeface="Montserrat"/>
                        <a:buNone/>
                      </a:pPr>
                      <a:endParaRPr sz="1200" u="none" strike="noStrike" cap="none"/>
                    </a:p>
                    <a:p>
                      <a:pPr marL="0" marR="0" lvl="0" indent="0" algn="l" rtl="0">
                        <a:lnSpc>
                          <a:spcPct val="100000"/>
                        </a:lnSpc>
                        <a:spcBef>
                          <a:spcPts val="0"/>
                        </a:spcBef>
                        <a:spcAft>
                          <a:spcPts val="0"/>
                        </a:spcAft>
                        <a:buClr>
                          <a:schemeClr val="dk1"/>
                        </a:buClr>
                        <a:buSzPts val="1800"/>
                        <a:buFont typeface="Montserrat"/>
                        <a:buNone/>
                      </a:pPr>
                      <a:r>
                        <a:rPr lang="en-US" sz="1800" u="none" strike="noStrike" cap="none">
                          <a:latin typeface="Montserrat"/>
                          <a:ea typeface="Montserrat"/>
                          <a:cs typeface="Montserrat"/>
                          <a:sym typeface="Montserrat"/>
                        </a:rPr>
                        <a:t>Ver C.R.S. 38-12-203 (Razones de Terminación) (C.R.S. 38-12-204 añade la falta de pago del alquiler)</a:t>
                      </a:r>
                      <a:endParaRPr/>
                    </a:p>
                  </a:txBody>
                  <a:tcPr marL="47625" marR="47625" marT="47625" marB="47625">
                    <a:lnL w="12675" cap="flat" cmpd="sng">
                      <a:solidFill>
                        <a:srgbClr val="007095"/>
                      </a:solidFill>
                      <a:prstDash val="solid"/>
                      <a:round/>
                      <a:headEnd type="none" w="sm" len="sm"/>
                      <a:tailEnd type="none" w="sm" len="sm"/>
                    </a:lnL>
                    <a:lnR w="12675" cap="flat" cmpd="sng">
                      <a:solidFill>
                        <a:srgbClr val="007095"/>
                      </a:solidFill>
                      <a:prstDash val="solid"/>
                      <a:round/>
                      <a:headEnd type="none" w="sm" len="sm"/>
                      <a:tailEnd type="none" w="sm" len="sm"/>
                    </a:lnR>
                    <a:lnT w="12675" cap="flat" cmpd="sng">
                      <a:solidFill>
                        <a:srgbClr val="007095"/>
                      </a:solidFill>
                      <a:prstDash val="solid"/>
                      <a:round/>
                      <a:headEnd type="none" w="sm" len="sm"/>
                      <a:tailEnd type="none" w="sm" len="sm"/>
                    </a:lnT>
                    <a:lnB w="9525" cap="flat" cmpd="sng">
                      <a:solidFill>
                        <a:srgbClr val="000000"/>
                      </a:solidFill>
                      <a:prstDash val="solid"/>
                      <a:round/>
                      <a:headEnd type="none" w="sm" len="sm"/>
                      <a:tailEnd type="none" w="sm" len="sm"/>
                    </a:lnB>
                    <a:solidFill>
                      <a:srgbClr val="FDF8E7"/>
                    </a:solidFill>
                  </a:tcPr>
                </a:tc>
                <a:extLst>
                  <a:ext uri="{0D108BD9-81ED-4DB2-BD59-A6C34878D82A}">
                    <a16:rowId xmlns:a16="http://schemas.microsoft.com/office/drawing/2014/main" val="10002"/>
                  </a:ext>
                </a:extLst>
              </a:tr>
              <a:tr h="952500">
                <a:tc>
                  <a:txBody>
                    <a:bodyPr/>
                    <a:lstStyle/>
                    <a:p>
                      <a:pPr marL="0" marR="0" lvl="0" indent="0" algn="l" rtl="0">
                        <a:lnSpc>
                          <a:spcPct val="100000"/>
                        </a:lnSpc>
                        <a:spcBef>
                          <a:spcPts val="0"/>
                        </a:spcBef>
                        <a:spcAft>
                          <a:spcPts val="0"/>
                        </a:spcAft>
                        <a:buClr>
                          <a:schemeClr val="dk1"/>
                        </a:buClr>
                        <a:buSzPts val="1800"/>
                        <a:buFont typeface="Montserrat"/>
                        <a:buNone/>
                      </a:pPr>
                      <a:r>
                        <a:rPr lang="en-US" sz="1800" u="none" strike="noStrike" cap="none">
                          <a:latin typeface="Montserrat"/>
                          <a:ea typeface="Montserrat"/>
                          <a:cs typeface="Montserrat"/>
                          <a:sym typeface="Montserrat"/>
                        </a:rPr>
                        <a:t>Substantial Violation</a:t>
                      </a:r>
                      <a:endParaRPr/>
                    </a:p>
                    <a:p>
                      <a:pPr marL="0" marR="0" lvl="0" indent="0" algn="l" rtl="0">
                        <a:lnSpc>
                          <a:spcPct val="100000"/>
                        </a:lnSpc>
                        <a:spcBef>
                          <a:spcPts val="0"/>
                        </a:spcBef>
                        <a:spcAft>
                          <a:spcPts val="0"/>
                        </a:spcAft>
                        <a:buClr>
                          <a:schemeClr val="dk1"/>
                        </a:buClr>
                        <a:buSzPts val="1200"/>
                        <a:buFont typeface="Montserrat"/>
                        <a:buNone/>
                      </a:pPr>
                      <a:endParaRPr sz="1200" u="none" strike="noStrike" cap="none"/>
                    </a:p>
                    <a:p>
                      <a:pPr marL="0" marR="0" lvl="0" indent="0" algn="l" rtl="0">
                        <a:lnSpc>
                          <a:spcPct val="100000"/>
                        </a:lnSpc>
                        <a:spcBef>
                          <a:spcPts val="0"/>
                        </a:spcBef>
                        <a:spcAft>
                          <a:spcPts val="0"/>
                        </a:spcAft>
                        <a:buClr>
                          <a:schemeClr val="dk1"/>
                        </a:buClr>
                        <a:buSzPts val="1800"/>
                        <a:buFont typeface="Montserrat"/>
                        <a:buNone/>
                      </a:pPr>
                      <a:r>
                        <a:rPr lang="en-US" sz="1800" u="none" strike="noStrike" cap="none">
                          <a:latin typeface="Montserrat"/>
                          <a:ea typeface="Montserrat"/>
                          <a:cs typeface="Montserrat"/>
                          <a:sym typeface="Montserrat"/>
                        </a:rPr>
                        <a:t>Violación Sustancial</a:t>
                      </a:r>
                      <a:endParaRPr/>
                    </a:p>
                  </a:txBody>
                  <a:tcPr marL="47625" marR="47625" marT="47625" marB="47625">
                    <a:lnL w="12675" cap="flat" cmpd="sng">
                      <a:solidFill>
                        <a:srgbClr val="007095"/>
                      </a:solidFill>
                      <a:prstDash val="solid"/>
                      <a:round/>
                      <a:headEnd type="none" w="sm" len="sm"/>
                      <a:tailEnd type="none" w="sm" len="sm"/>
                    </a:lnL>
                    <a:lnR w="12675" cap="flat" cmpd="sng">
                      <a:solidFill>
                        <a:srgbClr val="003348"/>
                      </a:solidFill>
                      <a:prstDash val="solid"/>
                      <a:round/>
                      <a:headEnd type="none" w="sm" len="sm"/>
                      <a:tailEnd type="none" w="sm" len="sm"/>
                    </a:lnR>
                    <a:lnT w="12675" cap="flat" cmpd="sng">
                      <a:solidFill>
                        <a:srgbClr val="007095"/>
                      </a:solidFill>
                      <a:prstDash val="solid"/>
                      <a:round/>
                      <a:headEnd type="none" w="sm" len="sm"/>
                      <a:tailEnd type="none" w="sm" len="sm"/>
                    </a:lnT>
                    <a:lnB w="12675" cap="flat" cmpd="sng">
                      <a:solidFill>
                        <a:srgbClr val="007095"/>
                      </a:solidFill>
                      <a:prstDash val="solid"/>
                      <a:round/>
                      <a:headEnd type="none" w="sm" len="sm"/>
                      <a:tailEnd type="none" w="sm" len="sm"/>
                    </a:lnB>
                    <a:solidFill>
                      <a:srgbClr val="FBF2D1"/>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u="none" strike="noStrike" cap="none"/>
                        <a:t> </a:t>
                      </a:r>
                      <a:endParaRPr/>
                    </a:p>
                  </a:txBody>
                  <a:tcPr marL="47625" marR="47625" marT="47625" marB="47625">
                    <a:lnL w="12675" cap="flat" cmpd="sng">
                      <a:solidFill>
                        <a:srgbClr val="003348"/>
                      </a:solidFill>
                      <a:prstDash val="solid"/>
                      <a:round/>
                      <a:headEnd type="none" w="sm" len="sm"/>
                      <a:tailEnd type="none" w="sm" len="sm"/>
                    </a:lnL>
                    <a:lnR w="12675" cap="flat" cmpd="sng">
                      <a:solidFill>
                        <a:srgbClr val="003348"/>
                      </a:solidFill>
                      <a:prstDash val="solid"/>
                      <a:round/>
                      <a:headEnd type="none" w="sm" len="sm"/>
                      <a:tailEnd type="none" w="sm" len="sm"/>
                    </a:lnR>
                    <a:lnT w="9525" cap="flat" cmpd="sng">
                      <a:solidFill>
                        <a:srgbClr val="000000"/>
                      </a:solidFill>
                      <a:prstDash val="solid"/>
                      <a:round/>
                      <a:headEnd type="none" w="sm" len="sm"/>
                      <a:tailEnd type="none" w="sm" len="sm"/>
                    </a:lnT>
                    <a:lnB w="12675" cap="flat" cmpd="sng">
                      <a:solidFill>
                        <a:srgbClr val="003348"/>
                      </a:solidFill>
                      <a:prstDash val="solid"/>
                      <a:round/>
                      <a:headEnd type="none" w="sm" len="sm"/>
                      <a:tailEnd type="none" w="sm" len="sm"/>
                    </a:lnB>
                    <a:solidFill>
                      <a:srgbClr val="FDF8E7"/>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3200"/>
              <a:buFont typeface="Barlow Condensed"/>
              <a:buNone/>
            </a:pPr>
            <a:r>
              <a:rPr lang="en-US" sz="3200"/>
              <a:t>Written Notice</a:t>
            </a:r>
            <a:endParaRPr/>
          </a:p>
        </p:txBody>
      </p:sp>
      <p:sp>
        <p:nvSpPr>
          <p:cNvPr id="140" name="Google Shape;140;p14"/>
          <p:cNvSpPr txBox="1">
            <a:spLocks noGrp="1"/>
          </p:cNvSpPr>
          <p:nvPr>
            <p:ph type="body" idx="1"/>
          </p:nvPr>
        </p:nvSpPr>
        <p:spPr>
          <a:xfrm>
            <a:off x="6561428" y="1452437"/>
            <a:ext cx="5419494" cy="5125800"/>
          </a:xfrm>
          <a:prstGeom prst="rect">
            <a:avLst/>
          </a:prstGeom>
          <a:noFill/>
          <a:ln>
            <a:noFill/>
          </a:ln>
        </p:spPr>
        <p:txBody>
          <a:bodyPr spcFirstLastPara="1" wrap="square" lIns="45675" tIns="45675" rIns="45675" bIns="45675" anchor="t" anchorCtr="0">
            <a:normAutofit/>
          </a:bodyPr>
          <a:lstStyle/>
          <a:p>
            <a:pPr marL="403908" lvl="0" indent="-348899" algn="l" rtl="0">
              <a:lnSpc>
                <a:spcPct val="90000"/>
              </a:lnSpc>
              <a:spcBef>
                <a:spcPts val="0"/>
              </a:spcBef>
              <a:spcAft>
                <a:spcPts val="0"/>
              </a:spcAft>
              <a:buSzPts val="2700"/>
              <a:buChar char="•"/>
            </a:pPr>
            <a:r>
              <a:rPr lang="en-US"/>
              <a:t>Cualquier notificación para abandonar/notificación de impago del alquiler debe incluir también "Aviso Importante para el Propietario de la Casa”</a:t>
            </a:r>
            <a:endParaRPr/>
          </a:p>
          <a:p>
            <a:pPr marL="403908" lvl="0" indent="-177449" algn="l" rtl="0">
              <a:lnSpc>
                <a:spcPct val="90000"/>
              </a:lnSpc>
              <a:spcBef>
                <a:spcPts val="0"/>
              </a:spcBef>
              <a:spcAft>
                <a:spcPts val="0"/>
              </a:spcAft>
              <a:buSzPts val="2700"/>
              <a:buNone/>
            </a:pPr>
            <a:endParaRPr/>
          </a:p>
          <a:p>
            <a:pPr marL="403908" lvl="0" indent="-348899" algn="l" rtl="0">
              <a:lnSpc>
                <a:spcPct val="90000"/>
              </a:lnSpc>
              <a:spcBef>
                <a:spcPts val="0"/>
              </a:spcBef>
              <a:spcAft>
                <a:spcPts val="0"/>
              </a:spcAft>
              <a:buSzPts val="2700"/>
              <a:buChar char="•"/>
            </a:pPr>
            <a:r>
              <a:rPr lang="en-US"/>
              <a:t>Esta Notificación establece que el Programa de Resolución de Disputas y Cumplimiento de la MHPA puede proporcionar protección legal</a:t>
            </a:r>
            <a:endParaRPr/>
          </a:p>
        </p:txBody>
      </p:sp>
      <p:sp>
        <p:nvSpPr>
          <p:cNvPr id="141" name="Google Shape;141;p14"/>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Any notice to quit/notice of nonpayment of rent must also include “Important Notice to Home Owner”</a:t>
            </a:r>
            <a:endParaRPr/>
          </a:p>
          <a:p>
            <a:pPr marL="457200" marR="0" lvl="0" indent="-279400" algn="l" rtl="0">
              <a:lnSpc>
                <a:spcPct val="90000"/>
              </a:lnSpc>
              <a:spcBef>
                <a:spcPts val="100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This Notice states that the MHPA Dispute Resolution and Enforcement Program may provide legal protection</a:t>
            </a:r>
            <a:endParaRPr/>
          </a:p>
        </p:txBody>
      </p:sp>
      <p:sp>
        <p:nvSpPr>
          <p:cNvPr id="142" name="Google Shape;142;p14"/>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Notificación pro escrito</a:t>
            </a:r>
            <a:endParaRPr sz="3000" b="1" i="0" u="none" strike="noStrike" cap="none">
              <a:solidFill>
                <a:srgbClr val="FFA300"/>
              </a:solidFill>
              <a:latin typeface="Barlow Condensed"/>
              <a:ea typeface="Barlow Condensed"/>
              <a:cs typeface="Barlow Condensed"/>
              <a:sym typeface="Barlow Condense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3200"/>
              <a:buFont typeface="Barlow Condensed"/>
              <a:buNone/>
            </a:pPr>
            <a:r>
              <a:rPr lang="en-US" sz="3200"/>
              <a:t>Written Notice</a:t>
            </a:r>
            <a:endParaRPr/>
          </a:p>
        </p:txBody>
      </p:sp>
      <p:sp>
        <p:nvSpPr>
          <p:cNvPr id="148" name="Google Shape;148;p15"/>
          <p:cNvSpPr txBox="1">
            <a:spLocks noGrp="1"/>
          </p:cNvSpPr>
          <p:nvPr>
            <p:ph type="body" idx="1"/>
          </p:nvPr>
        </p:nvSpPr>
        <p:spPr>
          <a:xfrm>
            <a:off x="6556916" y="1578624"/>
            <a:ext cx="5050659"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800"/>
              <a:buChar char="•"/>
            </a:pPr>
            <a:r>
              <a:rPr lang="en-US"/>
              <a:t>Establece los requisitos para la notificación de abandono y la notificación de impago del alquiler (es decir, las razones  de la renuncia  y si el propietario de la vivienda tiene o no derecho a enmendar)</a:t>
            </a:r>
            <a:endParaRPr/>
          </a:p>
          <a:p>
            <a:pPr marL="407987" lvl="0" indent="-174624" algn="l" rtl="0">
              <a:lnSpc>
                <a:spcPct val="90000"/>
              </a:lnSpc>
              <a:spcBef>
                <a:spcPts val="0"/>
              </a:spcBef>
              <a:spcAft>
                <a:spcPts val="0"/>
              </a:spcAft>
              <a:buSzPts val="2800"/>
              <a:buNone/>
            </a:pPr>
            <a:endParaRPr/>
          </a:p>
          <a:p>
            <a:pPr marL="407987" lvl="0" indent="-352424" algn="l" rtl="0">
              <a:lnSpc>
                <a:spcPct val="90000"/>
              </a:lnSpc>
              <a:spcBef>
                <a:spcPts val="0"/>
              </a:spcBef>
              <a:spcAft>
                <a:spcPts val="0"/>
              </a:spcAft>
              <a:buSzPts val="2800"/>
              <a:buChar char="•"/>
            </a:pPr>
            <a:r>
              <a:rPr lang="en-US"/>
              <a:t>Describe los períodos para enmendar y el proceso legal</a:t>
            </a:r>
            <a:endParaRPr/>
          </a:p>
        </p:txBody>
      </p:sp>
      <p:sp>
        <p:nvSpPr>
          <p:cNvPr id="149" name="Google Shape;149;p15"/>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Sets forth requirements for notice to quit and notice of non-payment of rent (i.e., grounds for termination and whether or not home owner has a right to cure)</a:t>
            </a:r>
            <a:endParaRPr/>
          </a:p>
          <a:p>
            <a:pPr marL="457200" marR="0" lvl="0" indent="-279400" algn="l" rtl="0">
              <a:lnSpc>
                <a:spcPct val="90000"/>
              </a:lnSpc>
              <a:spcBef>
                <a:spcPts val="100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Describes cure periods and legal process</a:t>
            </a:r>
            <a:endParaRPr/>
          </a:p>
        </p:txBody>
      </p:sp>
      <p:sp>
        <p:nvSpPr>
          <p:cNvPr id="150" name="Google Shape;150;p15"/>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Notificación por escrito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b="1" i="0" u="none" strike="noStrike" cap="none">
                <a:solidFill>
                  <a:srgbClr val="FFA300"/>
                </a:solidFill>
                <a:latin typeface="Barlow Condensed"/>
                <a:ea typeface="Barlow Condensed"/>
                <a:cs typeface="Barlow Condensed"/>
                <a:sym typeface="Barlow Condensed"/>
              </a:rPr>
              <a:t>Additional Time to Comply with Notice to Quit/Right to Cure</a:t>
            </a:r>
            <a:endParaRPr/>
          </a:p>
        </p:txBody>
      </p:sp>
      <p:sp>
        <p:nvSpPr>
          <p:cNvPr id="156" name="Google Shape;156;p16"/>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7" lvl="0" indent="-174624" algn="l" rtl="0">
              <a:lnSpc>
                <a:spcPct val="90000"/>
              </a:lnSpc>
              <a:spcBef>
                <a:spcPts val="0"/>
              </a:spcBef>
              <a:spcAft>
                <a:spcPts val="0"/>
              </a:spcAft>
              <a:buSzPts val="2800"/>
              <a:buNone/>
            </a:pPr>
            <a:endParaRPr/>
          </a:p>
          <a:p>
            <a:pPr marL="407987" lvl="0" indent="-352424" algn="l" rtl="0">
              <a:lnSpc>
                <a:spcPct val="90000"/>
              </a:lnSpc>
              <a:spcBef>
                <a:spcPts val="0"/>
              </a:spcBef>
              <a:spcAft>
                <a:spcPts val="0"/>
              </a:spcAft>
              <a:buSzPts val="2800"/>
              <a:buChar char="•"/>
            </a:pPr>
            <a:r>
              <a:rPr lang="en-US"/>
              <a:t>A partir del 1º de julio de 2020:</a:t>
            </a:r>
            <a:endParaRPr/>
          </a:p>
          <a:p>
            <a:pPr marL="407987" lvl="0" indent="-352424" algn="l" rtl="0">
              <a:lnSpc>
                <a:spcPct val="90000"/>
              </a:lnSpc>
              <a:spcBef>
                <a:spcPts val="0"/>
              </a:spcBef>
              <a:spcAft>
                <a:spcPts val="0"/>
              </a:spcAft>
              <a:buSzPts val="2800"/>
              <a:buChar char="•"/>
            </a:pPr>
            <a:r>
              <a:rPr lang="en-US"/>
              <a:t>Si los propietarios de MH reciben una notificación para abandonar, ellos tienen 90 días  para enmendar el incumplimiento de las ordenanzas/leyes locales o reglas del predio.</a:t>
            </a:r>
            <a:endParaRPr/>
          </a:p>
        </p:txBody>
      </p:sp>
      <p:sp>
        <p:nvSpPr>
          <p:cNvPr id="157" name="Google Shape;157;p16"/>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279400" algn="l" rtl="0">
              <a:lnSpc>
                <a:spcPct val="90000"/>
              </a:lnSpc>
              <a:spcBef>
                <a:spcPts val="100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Starting July 1, 2020: </a:t>
            </a:r>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If MH owners receive notice to quit, they have </a:t>
            </a:r>
            <a:r>
              <a:rPr lang="en-US" sz="2800" b="1" i="0" u="sng" strike="noStrike" cap="none">
                <a:solidFill>
                  <a:srgbClr val="003348"/>
                </a:solidFill>
                <a:latin typeface="Montserrat"/>
                <a:ea typeface="Montserrat"/>
                <a:cs typeface="Montserrat"/>
                <a:sym typeface="Montserrat"/>
              </a:rPr>
              <a:t>90 days </a:t>
            </a:r>
            <a:r>
              <a:rPr lang="en-US" sz="2800" b="0" i="0" u="none" strike="noStrike" cap="none">
                <a:solidFill>
                  <a:srgbClr val="003348"/>
                </a:solidFill>
                <a:latin typeface="Montserrat"/>
                <a:ea typeface="Montserrat"/>
                <a:cs typeface="Montserrat"/>
                <a:sym typeface="Montserrat"/>
              </a:rPr>
              <a:t>to cure non-compliance with local ordinances/laws or park rules.</a:t>
            </a:r>
            <a:endParaRPr/>
          </a:p>
        </p:txBody>
      </p:sp>
      <p:sp>
        <p:nvSpPr>
          <p:cNvPr id="158" name="Google Shape;158;p16"/>
          <p:cNvSpPr txBox="1"/>
          <p:nvPr/>
        </p:nvSpPr>
        <p:spPr>
          <a:xfrm>
            <a:off x="6558036" y="167724"/>
            <a:ext cx="5261138"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2490"/>
              <a:buFont typeface="Barlow Condensed"/>
              <a:buNone/>
            </a:pPr>
            <a:r>
              <a:rPr lang="en-US" sz="2490" b="1" i="0" u="none" strike="noStrike" cap="none">
                <a:solidFill>
                  <a:srgbClr val="FFA300"/>
                </a:solidFill>
                <a:latin typeface="Barlow Condensed"/>
                <a:ea typeface="Barlow Condensed"/>
                <a:cs typeface="Barlow Condensed"/>
                <a:sym typeface="Barlow Condensed"/>
              </a:rPr>
              <a:t>Tiempo adicional para cumplir con la notificación de suspensión/derecho de enmienda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7"/>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88"/>
              <a:buFont typeface="Barlow Condensed"/>
              <a:buNone/>
            </a:pPr>
            <a:r>
              <a:rPr lang="en-US" sz="2688"/>
              <a:t>10-day Notice to Quit Exception</a:t>
            </a:r>
            <a:endParaRPr/>
          </a:p>
        </p:txBody>
      </p:sp>
      <p:sp>
        <p:nvSpPr>
          <p:cNvPr id="164" name="Google Shape;164;p17"/>
          <p:cNvSpPr txBox="1">
            <a:spLocks noGrp="1"/>
          </p:cNvSpPr>
          <p:nvPr>
            <p:ph type="body" idx="1"/>
          </p:nvPr>
        </p:nvSpPr>
        <p:spPr>
          <a:xfrm>
            <a:off x="6538345" y="1606481"/>
            <a:ext cx="5050659"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800"/>
              <a:buChar char="•"/>
            </a:pPr>
            <a:r>
              <a:rPr lang="en-US"/>
              <a:t>Sin embargo, el período de 90 días no aplica si el arrendamiento termina por un motivo grave (usualmente de carácter criminal)</a:t>
            </a:r>
            <a:endParaRPr/>
          </a:p>
          <a:p>
            <a:pPr marL="407987" lvl="0" indent="-174624" algn="l" rtl="0">
              <a:lnSpc>
                <a:spcPct val="90000"/>
              </a:lnSpc>
              <a:spcBef>
                <a:spcPts val="0"/>
              </a:spcBef>
              <a:spcAft>
                <a:spcPts val="0"/>
              </a:spcAft>
              <a:buSzPts val="2800"/>
              <a:buNone/>
            </a:pPr>
            <a:endParaRPr/>
          </a:p>
          <a:p>
            <a:pPr marL="407987" lvl="0" indent="-352424" algn="l" rtl="0">
              <a:lnSpc>
                <a:spcPct val="90000"/>
              </a:lnSpc>
              <a:spcBef>
                <a:spcPts val="0"/>
              </a:spcBef>
              <a:spcAft>
                <a:spcPts val="0"/>
              </a:spcAft>
              <a:buSzPts val="2800"/>
              <a:buChar char="•"/>
            </a:pPr>
            <a:r>
              <a:rPr lang="en-US"/>
              <a:t>En este caso, al propietario sólo se le dan 10 días para vender o retirar la casa móvil.</a:t>
            </a:r>
            <a:endParaRPr/>
          </a:p>
          <a:p>
            <a:pPr marL="865187" lvl="1" indent="-352424" algn="l" rtl="0">
              <a:lnSpc>
                <a:spcPct val="90000"/>
              </a:lnSpc>
              <a:spcBef>
                <a:spcPts val="0"/>
              </a:spcBef>
              <a:spcAft>
                <a:spcPts val="0"/>
              </a:spcAft>
              <a:buSzPts val="2400"/>
              <a:buChar char="•"/>
            </a:pPr>
            <a:r>
              <a:rPr lang="en-US"/>
              <a:t>“Violación Sustancial” equivalente en la MHPA</a:t>
            </a:r>
            <a:endParaRPr/>
          </a:p>
        </p:txBody>
      </p:sp>
      <p:sp>
        <p:nvSpPr>
          <p:cNvPr id="165" name="Google Shape;165;p17"/>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However, 90 day period does not apply if tenancy terminated for a serious reason (usually criminal) </a:t>
            </a:r>
            <a:endParaRPr/>
          </a:p>
          <a:p>
            <a:pPr marL="457200" marR="0" lvl="0" indent="-279400" algn="l" rtl="0">
              <a:lnSpc>
                <a:spcPct val="90000"/>
              </a:lnSpc>
              <a:spcBef>
                <a:spcPts val="100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In this case, owner is only given </a:t>
            </a:r>
            <a:r>
              <a:rPr lang="en-US" sz="2800" b="1" i="0" u="sng" strike="noStrike" cap="none">
                <a:solidFill>
                  <a:srgbClr val="003348"/>
                </a:solidFill>
                <a:latin typeface="Montserrat"/>
                <a:ea typeface="Montserrat"/>
                <a:cs typeface="Montserrat"/>
                <a:sym typeface="Montserrat"/>
              </a:rPr>
              <a:t>10 days</a:t>
            </a:r>
            <a:r>
              <a:rPr lang="en-US" sz="2800" b="0" i="0" u="none" strike="noStrike" cap="none">
                <a:solidFill>
                  <a:srgbClr val="003348"/>
                </a:solidFill>
                <a:latin typeface="Montserrat"/>
                <a:ea typeface="Montserrat"/>
                <a:cs typeface="Montserrat"/>
                <a:sym typeface="Montserrat"/>
              </a:rPr>
              <a:t> to sell or remove the mobile home.</a:t>
            </a:r>
            <a:endParaRPr/>
          </a:p>
          <a:p>
            <a:pPr marL="914400" marR="0" lvl="1" indent="-457200" algn="l" rtl="0">
              <a:lnSpc>
                <a:spcPct val="90000"/>
              </a:lnSpc>
              <a:spcBef>
                <a:spcPts val="5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“Substantial violation” equivalent under MHPA</a:t>
            </a:r>
            <a:endParaRPr/>
          </a:p>
        </p:txBody>
      </p:sp>
      <p:sp>
        <p:nvSpPr>
          <p:cNvPr id="166" name="Google Shape;166;p17"/>
          <p:cNvSpPr txBox="1"/>
          <p:nvPr/>
        </p:nvSpPr>
        <p:spPr>
          <a:xfrm>
            <a:off x="6980500" y="-1"/>
            <a:ext cx="4581351"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Excepción de notificación de 10 días para abandonar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88"/>
              <a:buFont typeface="Barlow Condensed"/>
              <a:buNone/>
            </a:pPr>
            <a:r>
              <a:rPr lang="en-US" sz="2688"/>
              <a:t>10-day Notice to Quit Exception</a:t>
            </a:r>
            <a:endParaRPr/>
          </a:p>
        </p:txBody>
      </p:sp>
      <p:sp>
        <p:nvSpPr>
          <p:cNvPr id="172" name="Google Shape;172;p18"/>
          <p:cNvSpPr txBox="1">
            <a:spLocks noGrp="1"/>
          </p:cNvSpPr>
          <p:nvPr>
            <p:ph type="body" idx="1"/>
          </p:nvPr>
        </p:nvSpPr>
        <p:spPr>
          <a:xfrm>
            <a:off x="6379536" y="1578624"/>
            <a:ext cx="5528931"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400"/>
              <a:buChar char="•"/>
            </a:pPr>
            <a:r>
              <a:rPr lang="en-US" sz="2400"/>
              <a:t>Conducta del propietario de casa o de cualquier arrendador, huésped, invitado, asociado, etc. que: </a:t>
            </a:r>
            <a:endParaRPr/>
          </a:p>
          <a:p>
            <a:pPr marL="865187" lvl="1" indent="-352424" algn="l" rtl="0">
              <a:lnSpc>
                <a:spcPct val="90000"/>
              </a:lnSpc>
              <a:spcBef>
                <a:spcPts val="0"/>
              </a:spcBef>
              <a:spcAft>
                <a:spcPts val="0"/>
              </a:spcAft>
              <a:buSzPts val="1800"/>
              <a:buChar char="•"/>
            </a:pPr>
            <a:r>
              <a:rPr lang="en-US" sz="1800"/>
              <a:t>(I) Ocurre en el MHP e irrazonablemente pone en peligro la vida</a:t>
            </a:r>
            <a:endParaRPr sz="2400"/>
          </a:p>
          <a:p>
            <a:pPr marL="865187" lvl="1" indent="-352424" algn="l" rtl="0">
              <a:lnSpc>
                <a:spcPct val="90000"/>
              </a:lnSpc>
              <a:spcBef>
                <a:spcPts val="0"/>
              </a:spcBef>
              <a:spcAft>
                <a:spcPts val="0"/>
              </a:spcAft>
              <a:buSzPts val="1800"/>
              <a:buChar char="•"/>
            </a:pPr>
            <a:r>
              <a:rPr lang="en-US" sz="1800"/>
              <a:t>(II) Ocurre en el MHP y constituye un daño intencional, sin sentido o malicioso a la propiedad</a:t>
            </a:r>
            <a:endParaRPr sz="2400"/>
          </a:p>
          <a:p>
            <a:pPr marL="865187" lvl="1" indent="-352424" algn="l" rtl="0">
              <a:lnSpc>
                <a:spcPct val="90000"/>
              </a:lnSpc>
              <a:spcBef>
                <a:spcPts val="0"/>
              </a:spcBef>
              <a:spcAft>
                <a:spcPts val="0"/>
              </a:spcAft>
              <a:buSzPts val="1800"/>
              <a:buChar char="•"/>
            </a:pPr>
            <a:r>
              <a:rPr lang="en-US" sz="1800"/>
              <a:t>(III) Ocurre en el MHP y daña o amenaza con dañar la propiedad real o personal o la salud, seguridad o bienestar de los individuos o animales</a:t>
            </a:r>
            <a:endParaRPr sz="2400"/>
          </a:p>
          <a:p>
            <a:pPr marL="865187" lvl="1" indent="-352424" algn="l" rtl="0">
              <a:lnSpc>
                <a:spcPct val="90000"/>
              </a:lnSpc>
              <a:spcBef>
                <a:spcPts val="0"/>
              </a:spcBef>
              <a:spcAft>
                <a:spcPts val="0"/>
              </a:spcAft>
              <a:buSzPts val="1800"/>
              <a:buChar char="•"/>
            </a:pPr>
            <a:r>
              <a:rPr lang="en-US" sz="1800"/>
              <a:t>(IV) Fue la base de una acción que declaró al propio MH o a su contenido como una molestia pública de clase 1 según el artículo 16-13-303</a:t>
            </a:r>
            <a:endParaRPr/>
          </a:p>
        </p:txBody>
      </p:sp>
      <p:sp>
        <p:nvSpPr>
          <p:cNvPr id="173" name="Google Shape;173;p18"/>
          <p:cNvSpPr txBox="1"/>
          <p:nvPr/>
        </p:nvSpPr>
        <p:spPr>
          <a:xfrm>
            <a:off x="1628824" y="946749"/>
            <a:ext cx="4959336" cy="5757601"/>
          </a:xfrm>
          <a:prstGeom prst="rect">
            <a:avLst/>
          </a:prstGeom>
          <a:noFill/>
          <a:ln>
            <a:noFill/>
          </a:ln>
        </p:spPr>
        <p:txBody>
          <a:bodyPr spcFirstLastPara="1" wrap="square" lIns="45675" tIns="45675" rIns="45675" bIns="45675" anchor="t" anchorCtr="0">
            <a:normAutofit/>
          </a:bodyPr>
          <a:lstStyle/>
          <a:p>
            <a:pPr marL="457200" marR="0" lvl="0" indent="-304800" algn="l" rtl="0">
              <a:lnSpc>
                <a:spcPct val="90000"/>
              </a:lnSpc>
              <a:spcBef>
                <a:spcPts val="0"/>
              </a:spcBef>
              <a:spcAft>
                <a:spcPts val="0"/>
              </a:spcAft>
              <a:buClr>
                <a:srgbClr val="003348"/>
              </a:buClr>
              <a:buSzPts val="24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Conduct of home owner or any lessee, guest, invitee, associate, etc. that:</a:t>
            </a:r>
            <a:endParaRPr sz="28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1800"/>
              <a:buFont typeface="Arial"/>
              <a:buChar char="•"/>
            </a:pPr>
            <a:r>
              <a:rPr lang="en-US" sz="1800" b="0" i="0" u="none" strike="noStrike" cap="none">
                <a:solidFill>
                  <a:srgbClr val="003348"/>
                </a:solidFill>
                <a:latin typeface="Montserrat"/>
                <a:ea typeface="Montserrat"/>
                <a:cs typeface="Montserrat"/>
                <a:sym typeface="Montserrat"/>
              </a:rPr>
              <a:t>(I) Occurs on MHP and unreasonably endangers the life</a:t>
            </a:r>
            <a:endParaRPr sz="24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1800"/>
              <a:buFont typeface="Arial"/>
              <a:buChar char="•"/>
            </a:pPr>
            <a:r>
              <a:rPr lang="en-US" sz="1800" b="0" i="0" u="none" strike="noStrike" cap="none">
                <a:solidFill>
                  <a:srgbClr val="003348"/>
                </a:solidFill>
                <a:latin typeface="Montserrat"/>
                <a:ea typeface="Montserrat"/>
                <a:cs typeface="Montserrat"/>
                <a:sym typeface="Montserrat"/>
              </a:rPr>
              <a:t>(II) Occurs on MHP and constitutes willful, wanton, or malicious damage to property</a:t>
            </a:r>
            <a:endParaRPr sz="24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1800"/>
              <a:buFont typeface="Arial"/>
              <a:buChar char="•"/>
            </a:pPr>
            <a:r>
              <a:rPr lang="en-US" sz="1800" b="0" i="0" u="none" strike="noStrike" cap="none">
                <a:solidFill>
                  <a:srgbClr val="003348"/>
                </a:solidFill>
                <a:latin typeface="Montserrat"/>
                <a:ea typeface="Montserrat"/>
                <a:cs typeface="Montserrat"/>
                <a:sym typeface="Montserrat"/>
              </a:rPr>
              <a:t>(III) Occurs on MHP and harms or threatens to harm real or personal property or the health, safety, or welfare of individuals or animals</a:t>
            </a:r>
            <a:endParaRPr sz="24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1800"/>
              <a:buFont typeface="Arial"/>
              <a:buChar char="•"/>
            </a:pPr>
            <a:r>
              <a:rPr lang="en-US" sz="1800" b="0" i="0" u="none" strike="noStrike" cap="none">
                <a:solidFill>
                  <a:srgbClr val="003348"/>
                </a:solidFill>
                <a:latin typeface="Montserrat"/>
                <a:ea typeface="Montserrat"/>
                <a:cs typeface="Montserrat"/>
                <a:sym typeface="Montserrat"/>
              </a:rPr>
              <a:t>(IV) Was the basis of an action that declared the MH itself or its contents a class 1 public nuisance under section 16-13-303</a:t>
            </a:r>
            <a:endParaRPr/>
          </a:p>
        </p:txBody>
      </p:sp>
      <p:sp>
        <p:nvSpPr>
          <p:cNvPr id="174" name="Google Shape;174;p18"/>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Excepción de notificación de 10 días para abandonar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b="1" i="0" u="none" strike="noStrike" cap="none">
                <a:solidFill>
                  <a:srgbClr val="FFA300"/>
                </a:solidFill>
                <a:latin typeface="Barlow Condensed"/>
                <a:ea typeface="Barlow Condensed"/>
                <a:cs typeface="Barlow Condensed"/>
                <a:sym typeface="Barlow Condensed"/>
              </a:rPr>
              <a:t>10-day Right to Cure Non-Payment of Rent</a:t>
            </a:r>
            <a:endParaRPr/>
          </a:p>
        </p:txBody>
      </p:sp>
      <p:sp>
        <p:nvSpPr>
          <p:cNvPr id="180" name="Google Shape;180;p19"/>
          <p:cNvSpPr txBox="1">
            <a:spLocks noGrp="1"/>
          </p:cNvSpPr>
          <p:nvPr>
            <p:ph type="body" idx="1"/>
          </p:nvPr>
        </p:nvSpPr>
        <p:spPr>
          <a:xfrm>
            <a:off x="6443329" y="1578624"/>
            <a:ext cx="5748671"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800"/>
              <a:buChar char="•"/>
            </a:pPr>
            <a:r>
              <a:rPr lang="en-US"/>
              <a:t>Si recibe notificación de impago, los propietarios de MH tienen 10 días para enmendar y pagar el alquiler</a:t>
            </a:r>
            <a:endParaRPr/>
          </a:p>
          <a:p>
            <a:pPr marL="407987" lvl="0" indent="-352424" algn="l" rtl="0">
              <a:lnSpc>
                <a:spcPct val="90000"/>
              </a:lnSpc>
              <a:spcBef>
                <a:spcPts val="0"/>
              </a:spcBef>
              <a:spcAft>
                <a:spcPts val="0"/>
              </a:spcAft>
              <a:buSzPts val="2800"/>
              <a:buChar char="•"/>
            </a:pPr>
            <a:r>
              <a:rPr lang="en-US"/>
              <a:t>Modificado en el 2020 debido al COVID-19 por el EO del gobierno:</a:t>
            </a:r>
            <a:endParaRPr/>
          </a:p>
          <a:p>
            <a:pPr marL="407987" lvl="0" indent="-174624" algn="l" rtl="0">
              <a:lnSpc>
                <a:spcPct val="90000"/>
              </a:lnSpc>
              <a:spcBef>
                <a:spcPts val="0"/>
              </a:spcBef>
              <a:spcAft>
                <a:spcPts val="0"/>
              </a:spcAft>
              <a:buSzPts val="2800"/>
              <a:buNone/>
            </a:pPr>
            <a:endParaRPr/>
          </a:p>
          <a:p>
            <a:pPr marL="407987" lvl="0" indent="-352424" algn="l" rtl="0">
              <a:lnSpc>
                <a:spcPct val="90000"/>
              </a:lnSpc>
              <a:spcBef>
                <a:spcPts val="0"/>
              </a:spcBef>
              <a:spcAft>
                <a:spcPts val="0"/>
              </a:spcAft>
              <a:buSzPts val="2800"/>
              <a:buChar char="•"/>
            </a:pPr>
            <a:r>
              <a:rPr lang="en-US"/>
              <a:t>Por ahora, se requiere de un aviso de 30 días.</a:t>
            </a:r>
            <a:endParaRPr/>
          </a:p>
          <a:p>
            <a:pPr marL="865187" lvl="1" indent="-352424" algn="l" rtl="0">
              <a:lnSpc>
                <a:spcPct val="90000"/>
              </a:lnSpc>
              <a:spcBef>
                <a:spcPts val="0"/>
              </a:spcBef>
              <a:spcAft>
                <a:spcPts val="0"/>
              </a:spcAft>
              <a:buSzPts val="2400"/>
              <a:buChar char="•"/>
            </a:pPr>
            <a:r>
              <a:rPr lang="en-US"/>
              <a:t>(Más en las Órdenes Ejecutivas de COVID-19, explicado más adelante)</a:t>
            </a:r>
            <a:endParaRPr/>
          </a:p>
        </p:txBody>
      </p:sp>
      <p:sp>
        <p:nvSpPr>
          <p:cNvPr id="181" name="Google Shape;181;p19"/>
          <p:cNvSpPr txBox="1"/>
          <p:nvPr/>
        </p:nvSpPr>
        <p:spPr>
          <a:xfrm>
            <a:off x="1628824" y="946749"/>
            <a:ext cx="476878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If receive notice of nonpayment, MH owners have 10 days to cure and pay rent </a:t>
            </a:r>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Modified in 2020 due to COVID-19 by Gov’s EO: </a:t>
            </a:r>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For now, 30 days’ notice is required</a:t>
            </a:r>
            <a:endParaRPr/>
          </a:p>
          <a:p>
            <a:pPr marL="914400" marR="0" lvl="1" indent="-457200" algn="l" rtl="0">
              <a:lnSpc>
                <a:spcPct val="90000"/>
              </a:lnSpc>
              <a:spcBef>
                <a:spcPts val="5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(More on COVID-19 Executive Orders covered later)</a:t>
            </a:r>
            <a:endParaRPr/>
          </a:p>
        </p:txBody>
      </p:sp>
      <p:sp>
        <p:nvSpPr>
          <p:cNvPr id="182" name="Google Shape;182;p19"/>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Derecho de enmienda de 10 días por impago del alquiler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2"/>
          <p:cNvSpPr txBox="1"/>
          <p:nvPr/>
        </p:nvSpPr>
        <p:spPr>
          <a:xfrm>
            <a:off x="777468" y="1598352"/>
            <a:ext cx="10637062" cy="2298661"/>
          </a:xfrm>
          <a:prstGeom prst="rect">
            <a:avLst/>
          </a:prstGeom>
          <a:noFill/>
          <a:ln>
            <a:noFill/>
          </a:ln>
        </p:spPr>
        <p:txBody>
          <a:bodyPr spcFirstLastPara="1" wrap="square" lIns="45675" tIns="45675" rIns="45675" bIns="45675" anchor="ctr" anchorCtr="0">
            <a:spAutoFit/>
          </a:bodyPr>
          <a:lstStyle/>
          <a:p>
            <a:pPr marL="0" marR="0" lvl="0" indent="0" algn="l" rtl="0">
              <a:lnSpc>
                <a:spcPct val="60000"/>
              </a:lnSpc>
              <a:spcBef>
                <a:spcPts val="0"/>
              </a:spcBef>
              <a:spcAft>
                <a:spcPts val="0"/>
              </a:spcAft>
              <a:buClr>
                <a:srgbClr val="FFFFFF"/>
              </a:buClr>
              <a:buSzPts val="4000"/>
              <a:buFont typeface="Barlow Light"/>
              <a:buNone/>
            </a:pPr>
            <a:r>
              <a:rPr lang="en-US" sz="4000" b="1" i="0" u="none" strike="noStrike" cap="none">
                <a:solidFill>
                  <a:srgbClr val="FFFFFF"/>
                </a:solidFill>
                <a:latin typeface="Barlow Light"/>
                <a:ea typeface="Barlow Light"/>
                <a:cs typeface="Barlow Light"/>
                <a:sym typeface="Barlow Light"/>
              </a:rPr>
              <a:t>Know Your Rights Presentation, by:</a:t>
            </a:r>
            <a:endParaRPr sz="1400" b="0" i="0" u="none" strike="noStrike" cap="none">
              <a:solidFill>
                <a:srgbClr val="000000"/>
              </a:solidFill>
              <a:latin typeface="Arial"/>
              <a:ea typeface="Arial"/>
              <a:cs typeface="Arial"/>
              <a:sym typeface="Arial"/>
            </a:endParaRPr>
          </a:p>
          <a:p>
            <a:pPr marL="0" marR="0" lvl="0" indent="0" algn="l" rtl="0">
              <a:lnSpc>
                <a:spcPct val="60000"/>
              </a:lnSpc>
              <a:spcBef>
                <a:spcPts val="0"/>
              </a:spcBef>
              <a:spcAft>
                <a:spcPts val="0"/>
              </a:spcAft>
              <a:buClr>
                <a:schemeClr val="accent3"/>
              </a:buClr>
              <a:buSzPts val="2800"/>
              <a:buFont typeface="Barlow"/>
              <a:buNone/>
            </a:pPr>
            <a:r>
              <a:rPr lang="en-US" sz="2800" b="0" i="1" u="none" strike="noStrike" cap="none">
                <a:solidFill>
                  <a:schemeClr val="accent3"/>
                </a:solidFill>
                <a:latin typeface="Barlow"/>
                <a:ea typeface="Barlow"/>
                <a:cs typeface="Barlow"/>
                <a:sym typeface="Barlow"/>
              </a:rPr>
              <a:t>‘Conozca sus Derechos‘  presentada por:</a:t>
            </a:r>
            <a:endParaRPr sz="1400" b="0" i="0" u="none" strike="noStrike" cap="none">
              <a:solidFill>
                <a:srgbClr val="000000"/>
              </a:solidFill>
              <a:latin typeface="Arial"/>
              <a:ea typeface="Arial"/>
              <a:cs typeface="Arial"/>
              <a:sym typeface="Arial"/>
            </a:endParaRPr>
          </a:p>
          <a:p>
            <a:pPr marL="0" marR="0" lvl="0" indent="0" algn="l" rtl="0">
              <a:lnSpc>
                <a:spcPct val="60000"/>
              </a:lnSpc>
              <a:spcBef>
                <a:spcPts val="0"/>
              </a:spcBef>
              <a:spcAft>
                <a:spcPts val="0"/>
              </a:spcAft>
              <a:buClr>
                <a:schemeClr val="accent3"/>
              </a:buClr>
              <a:buSzPts val="1400"/>
              <a:buFont typeface="Barlow Medium"/>
              <a:buNone/>
            </a:pP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3348"/>
              </a:buClr>
              <a:buSzPts val="3200"/>
              <a:buFont typeface="Barlow"/>
              <a:buNone/>
            </a:pPr>
            <a:r>
              <a:rPr lang="en-US" sz="3200" b="1" i="0" u="none" strike="noStrike" cap="none">
                <a:solidFill>
                  <a:srgbClr val="003348"/>
                </a:solidFill>
                <a:latin typeface="Barlow"/>
                <a:ea typeface="Barlow"/>
                <a:cs typeface="Barlow"/>
                <a:sym typeface="Barlow"/>
              </a:rPr>
              <a:t>			David Valleau, Esq.</a:t>
            </a:r>
            <a:endParaRPr sz="1400" b="0" i="0" u="none" strike="noStrike" cap="none">
              <a:solidFill>
                <a:schemeClr val="accent3"/>
              </a:solidFill>
              <a:latin typeface="Arial"/>
              <a:ea typeface="Arial"/>
              <a:cs typeface="Arial"/>
              <a:sym typeface="Arial"/>
            </a:endParaRPr>
          </a:p>
          <a:p>
            <a:pPr marL="0" marR="0" lvl="0" indent="0" algn="l" rtl="0">
              <a:lnSpc>
                <a:spcPct val="80000"/>
              </a:lnSpc>
              <a:spcBef>
                <a:spcPts val="0"/>
              </a:spcBef>
              <a:spcAft>
                <a:spcPts val="0"/>
              </a:spcAft>
              <a:buClr>
                <a:srgbClr val="003348"/>
              </a:buClr>
              <a:buSzPts val="3200"/>
              <a:buFont typeface="Barlow"/>
              <a:buNone/>
            </a:pPr>
            <a:r>
              <a:rPr lang="en-US" sz="3200" b="1" i="0" u="none" strike="noStrike" cap="none">
                <a:solidFill>
                  <a:srgbClr val="003348"/>
                </a:solidFill>
                <a:latin typeface="Barlow"/>
                <a:ea typeface="Barlow"/>
                <a:cs typeface="Barlow"/>
                <a:sym typeface="Barlow"/>
              </a:rPr>
              <a:t>			Blair Kanis, Esq. &amp;</a:t>
            </a:r>
            <a:br>
              <a:rPr lang="en-US" sz="3200" b="1" i="0" u="none" strike="noStrike" cap="none">
                <a:solidFill>
                  <a:srgbClr val="003348"/>
                </a:solidFill>
                <a:latin typeface="Barlow"/>
                <a:ea typeface="Barlow"/>
                <a:cs typeface="Barlow"/>
                <a:sym typeface="Barlow"/>
              </a:rPr>
            </a:br>
            <a:r>
              <a:rPr lang="en-US" sz="3200" b="1" i="0" u="none" strike="noStrike" cap="none">
                <a:solidFill>
                  <a:srgbClr val="003348"/>
                </a:solidFill>
                <a:latin typeface="Barlow"/>
                <a:ea typeface="Barlow"/>
                <a:cs typeface="Barlow"/>
                <a:sym typeface="Barlow"/>
              </a:rPr>
              <a:t>			Shannon MacKenzie, Esq.</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0"/>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What happens if an eviction is filed?</a:t>
            </a:r>
            <a:endParaRPr/>
          </a:p>
        </p:txBody>
      </p:sp>
      <p:sp>
        <p:nvSpPr>
          <p:cNvPr id="188" name="Google Shape;188;p20"/>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400"/>
              <a:buChar char="•"/>
            </a:pPr>
            <a:r>
              <a:rPr lang="en-US" sz="2400"/>
              <a:t>El proceso del tribunal de desalojo es, generalmente, el mismo para todos los inquilinos, incluyendo los residentes de MH.</a:t>
            </a:r>
            <a:endParaRPr/>
          </a:p>
          <a:p>
            <a:pPr marL="407987" lvl="0" indent="-352424" algn="l" rtl="0">
              <a:lnSpc>
                <a:spcPct val="90000"/>
              </a:lnSpc>
              <a:spcBef>
                <a:spcPts val="0"/>
              </a:spcBef>
              <a:spcAft>
                <a:spcPts val="0"/>
              </a:spcAft>
              <a:buSzPts val="2400"/>
              <a:buChar char="•"/>
            </a:pPr>
            <a:r>
              <a:rPr lang="en-US" sz="2400"/>
              <a:t>(1) Recibirá una denuncia y una citación.</a:t>
            </a:r>
            <a:endParaRPr/>
          </a:p>
          <a:p>
            <a:pPr marL="407987" lvl="0" indent="-352424" algn="l" rtl="0">
              <a:lnSpc>
                <a:spcPct val="90000"/>
              </a:lnSpc>
              <a:spcBef>
                <a:spcPts val="0"/>
              </a:spcBef>
              <a:spcAft>
                <a:spcPts val="0"/>
              </a:spcAft>
              <a:buSzPts val="2400"/>
              <a:buChar char="•"/>
            </a:pPr>
            <a:r>
              <a:rPr lang="en-US" sz="2400"/>
              <a:t>(2) Ir a la Corte del Condado en la fecha indicada como la “Fecha de Respuesta” (también conocida como la “Fecha de Regreso”</a:t>
            </a:r>
            <a:endParaRPr/>
          </a:p>
          <a:p>
            <a:pPr marL="0" lvl="0" indent="55564" algn="l" rtl="0">
              <a:lnSpc>
                <a:spcPct val="90000"/>
              </a:lnSpc>
              <a:spcBef>
                <a:spcPts val="0"/>
              </a:spcBef>
              <a:spcAft>
                <a:spcPts val="0"/>
              </a:spcAft>
              <a:buSzPts val="2400"/>
              <a:buNone/>
            </a:pPr>
            <a:r>
              <a:rPr lang="en-US" sz="2400" u="sng"/>
              <a:t>¡ES MUY IMPORTANTE ACUDIR A LA CORTE EN ESTA FECHA!</a:t>
            </a:r>
            <a:endParaRPr/>
          </a:p>
        </p:txBody>
      </p:sp>
      <p:sp>
        <p:nvSpPr>
          <p:cNvPr id="189" name="Google Shape;189;p20"/>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The eviction court process is generally the same for all tenants &gt; including MH residents</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(1) You will receive a Complaint and Summons</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(2) Go to County Court on the date listed as the “Answer Date” (aka the “Return Date”)</a:t>
            </a:r>
            <a:endParaRPr sz="2800" b="0" i="0" u="none" strike="noStrike" cap="none">
              <a:solidFill>
                <a:srgbClr val="003348"/>
              </a:solidFill>
              <a:latin typeface="Arial"/>
              <a:ea typeface="Arial"/>
              <a:cs typeface="Arial"/>
              <a:sym typeface="Arial"/>
            </a:endParaRPr>
          </a:p>
          <a:p>
            <a:pPr marL="0" marR="0" lvl="0" indent="0" algn="l" rtl="0">
              <a:lnSpc>
                <a:spcPct val="90000"/>
              </a:lnSpc>
              <a:spcBef>
                <a:spcPts val="1000"/>
              </a:spcBef>
              <a:spcAft>
                <a:spcPts val="0"/>
              </a:spcAft>
              <a:buClr>
                <a:srgbClr val="003348"/>
              </a:buClr>
              <a:buSzPts val="2400"/>
              <a:buFont typeface="Montserrat"/>
              <a:buNone/>
            </a:pPr>
            <a:r>
              <a:rPr lang="en-US" sz="2400" b="0" i="0" u="sng" strike="noStrike" cap="none">
                <a:solidFill>
                  <a:srgbClr val="003348"/>
                </a:solidFill>
                <a:latin typeface="Montserrat"/>
                <a:ea typeface="Montserrat"/>
                <a:cs typeface="Montserrat"/>
                <a:sym typeface="Montserrat"/>
              </a:rPr>
              <a:t>IT IS VERY IMPORTANT TO GO TO COURT ON THIS DATE!</a:t>
            </a:r>
            <a:endParaRPr/>
          </a:p>
        </p:txBody>
      </p:sp>
      <p:sp>
        <p:nvSpPr>
          <p:cNvPr id="190" name="Google Shape;190;p20"/>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¿Qué pasa si se presenta un desalojo?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1"/>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What happens if an eviction is filed?</a:t>
            </a:r>
            <a:endParaRPr/>
          </a:p>
        </p:txBody>
      </p:sp>
      <p:sp>
        <p:nvSpPr>
          <p:cNvPr id="196" name="Google Shape;196;p21"/>
          <p:cNvSpPr txBox="1">
            <a:spLocks noGrp="1"/>
          </p:cNvSpPr>
          <p:nvPr>
            <p:ph type="body" idx="1"/>
          </p:nvPr>
        </p:nvSpPr>
        <p:spPr>
          <a:xfrm>
            <a:off x="6934774" y="1578624"/>
            <a:ext cx="5037486"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400"/>
              <a:buChar char="•"/>
            </a:pPr>
            <a:r>
              <a:rPr lang="en-US" sz="2400"/>
              <a:t>En la corte en la Fecha de Respuesta, tiene DOS opciones: </a:t>
            </a:r>
            <a:endParaRPr/>
          </a:p>
          <a:p>
            <a:pPr marL="865187" lvl="1" indent="-352424" algn="l" rtl="0">
              <a:lnSpc>
                <a:spcPct val="90000"/>
              </a:lnSpc>
              <a:spcBef>
                <a:spcPts val="0"/>
              </a:spcBef>
              <a:spcAft>
                <a:spcPts val="0"/>
              </a:spcAft>
              <a:buSzPts val="2000"/>
              <a:buChar char="•"/>
            </a:pPr>
            <a:r>
              <a:rPr lang="en-US" sz="2000"/>
              <a:t>Presentar una respuesta o</a:t>
            </a:r>
            <a:endParaRPr sz="2400"/>
          </a:p>
          <a:p>
            <a:pPr marL="865187" lvl="1" indent="-352424" algn="l" rtl="0">
              <a:lnSpc>
                <a:spcPct val="90000"/>
              </a:lnSpc>
              <a:spcBef>
                <a:spcPts val="0"/>
              </a:spcBef>
              <a:spcAft>
                <a:spcPts val="0"/>
              </a:spcAft>
              <a:buSzPts val="2000"/>
              <a:buChar char="•"/>
            </a:pPr>
            <a:r>
              <a:rPr lang="en-US" sz="2000"/>
              <a:t>Firmar una estipulación</a:t>
            </a:r>
            <a:endParaRPr sz="2400"/>
          </a:p>
          <a:p>
            <a:pPr marL="407987" lvl="0" indent="-174624" algn="l" rtl="0">
              <a:lnSpc>
                <a:spcPct val="90000"/>
              </a:lnSpc>
              <a:spcBef>
                <a:spcPts val="0"/>
              </a:spcBef>
              <a:spcAft>
                <a:spcPts val="0"/>
              </a:spcAft>
              <a:buSzPts val="2800"/>
              <a:buNone/>
            </a:pPr>
            <a:endParaRPr sz="2400"/>
          </a:p>
          <a:p>
            <a:pPr marL="407987" lvl="0" indent="-352424" algn="l" rtl="0">
              <a:lnSpc>
                <a:spcPct val="90000"/>
              </a:lnSpc>
              <a:spcBef>
                <a:spcPts val="0"/>
              </a:spcBef>
              <a:spcAft>
                <a:spcPts val="0"/>
              </a:spcAft>
              <a:buSzPts val="2400"/>
              <a:buChar char="•"/>
            </a:pPr>
            <a:r>
              <a:rPr lang="en-US" sz="2400"/>
              <a:t>Si se presenta una respuesta, se fijará la fecha de la audiencia/juicio</a:t>
            </a:r>
            <a:endParaRPr/>
          </a:p>
          <a:p>
            <a:pPr marL="407987" lvl="0" indent="-352424" algn="l" rtl="0">
              <a:lnSpc>
                <a:spcPct val="90000"/>
              </a:lnSpc>
              <a:spcBef>
                <a:spcPts val="0"/>
              </a:spcBef>
              <a:spcAft>
                <a:spcPts val="0"/>
              </a:spcAft>
              <a:buSzPts val="2400"/>
              <a:buChar char="•"/>
            </a:pPr>
            <a:r>
              <a:rPr lang="en-US" sz="2400"/>
              <a:t>Si firma la estipulación, acepta resolver el caso en esos términos</a:t>
            </a:r>
            <a:endParaRPr/>
          </a:p>
          <a:p>
            <a:pPr marL="407987" lvl="0" indent="-352424" algn="l" rtl="0">
              <a:lnSpc>
                <a:spcPct val="90000"/>
              </a:lnSpc>
              <a:spcBef>
                <a:spcPts val="0"/>
              </a:spcBef>
              <a:spcAft>
                <a:spcPts val="0"/>
              </a:spcAft>
              <a:buSzPts val="2400"/>
              <a:buChar char="•"/>
            </a:pPr>
            <a:r>
              <a:rPr lang="en-US" sz="2400"/>
              <a:t>Si el residente no se presenta, se puede dictar una sentencia por defecto. El caso se ha terminado, el inquilino ha perdido</a:t>
            </a:r>
            <a:endParaRPr/>
          </a:p>
        </p:txBody>
      </p:sp>
      <p:sp>
        <p:nvSpPr>
          <p:cNvPr id="197" name="Google Shape;197;p21"/>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At court on the Answer Date, you have </a:t>
            </a:r>
            <a:r>
              <a:rPr lang="en-US" sz="2400" b="0" i="0" u="sng" strike="noStrike" cap="none">
                <a:solidFill>
                  <a:srgbClr val="003348"/>
                </a:solidFill>
                <a:latin typeface="Montserrat"/>
                <a:ea typeface="Montserrat"/>
                <a:cs typeface="Montserrat"/>
                <a:sym typeface="Montserrat"/>
              </a:rPr>
              <a:t>TWO</a:t>
            </a:r>
            <a:r>
              <a:rPr lang="en-US" sz="2400" b="0" i="0" u="none" strike="noStrike" cap="none">
                <a:solidFill>
                  <a:srgbClr val="003348"/>
                </a:solidFill>
                <a:latin typeface="Montserrat"/>
                <a:ea typeface="Montserrat"/>
                <a:cs typeface="Montserrat"/>
                <a:sym typeface="Montserrat"/>
              </a:rPr>
              <a:t> options:</a:t>
            </a:r>
            <a:endParaRPr sz="28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2200"/>
              <a:buFont typeface="Arial"/>
              <a:buChar char="•"/>
            </a:pPr>
            <a:r>
              <a:rPr lang="en-US" sz="2200" b="0" i="0" u="none" strike="noStrike" cap="none">
                <a:solidFill>
                  <a:srgbClr val="003348"/>
                </a:solidFill>
                <a:latin typeface="Montserrat"/>
                <a:ea typeface="Montserrat"/>
                <a:cs typeface="Montserrat"/>
                <a:sym typeface="Montserrat"/>
              </a:rPr>
              <a:t>File an answer or </a:t>
            </a:r>
            <a:endParaRPr sz="24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2200"/>
              <a:buFont typeface="Arial"/>
              <a:buChar char="•"/>
            </a:pPr>
            <a:r>
              <a:rPr lang="en-US" sz="2200" b="0" i="0" u="none" strike="noStrike" cap="none">
                <a:solidFill>
                  <a:srgbClr val="003348"/>
                </a:solidFill>
                <a:latin typeface="Montserrat"/>
                <a:ea typeface="Montserrat"/>
                <a:cs typeface="Montserrat"/>
                <a:sym typeface="Montserrat"/>
              </a:rPr>
              <a:t>Sign a stipulation </a:t>
            </a:r>
            <a:endParaRPr sz="2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If file an Answer, hearing/trial date will be set</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If sign stipulation, you agree to settle the case on those terms</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If resident does not appear, default judgment can be entered.  Case is over, tenant lost</a:t>
            </a:r>
            <a:endParaRPr/>
          </a:p>
        </p:txBody>
      </p:sp>
      <p:sp>
        <p:nvSpPr>
          <p:cNvPr id="198" name="Google Shape;198;p21"/>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¿Qué pasa si se presenta un desalojo?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2"/>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What happens if an eviction is filed?</a:t>
            </a:r>
            <a:endParaRPr/>
          </a:p>
        </p:txBody>
      </p:sp>
      <p:sp>
        <p:nvSpPr>
          <p:cNvPr id="204" name="Google Shape;204;p22"/>
          <p:cNvSpPr txBox="1">
            <a:spLocks noGrp="1"/>
          </p:cNvSpPr>
          <p:nvPr>
            <p:ph type="body" idx="1"/>
          </p:nvPr>
        </p:nvSpPr>
        <p:spPr>
          <a:xfrm>
            <a:off x="6777600" y="1578624"/>
            <a:ext cx="5194660"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400"/>
              <a:buChar char="•"/>
            </a:pPr>
            <a:r>
              <a:rPr lang="en-US" sz="2400"/>
              <a:t>LAS 3 COSAS MÁS IMPORTANTES PARA  RECORDAR:</a:t>
            </a:r>
            <a:endParaRPr/>
          </a:p>
          <a:p>
            <a:pPr marL="407987" lvl="0" indent="-352424" algn="l" rtl="0">
              <a:lnSpc>
                <a:spcPct val="90000"/>
              </a:lnSpc>
              <a:spcBef>
                <a:spcPts val="0"/>
              </a:spcBef>
              <a:spcAft>
                <a:spcPts val="0"/>
              </a:spcAft>
              <a:buSzPts val="2400"/>
              <a:buChar char="•"/>
            </a:pPr>
            <a:r>
              <a:rPr lang="en-US" sz="2400"/>
              <a:t>(1) contactar CPLP u otro abogado tan pronto como reciba una notificación de desalojo</a:t>
            </a:r>
            <a:endParaRPr/>
          </a:p>
          <a:p>
            <a:pPr marL="0" lvl="0" indent="55564" algn="ctr" rtl="0">
              <a:lnSpc>
                <a:spcPct val="90000"/>
              </a:lnSpc>
              <a:spcBef>
                <a:spcPts val="0"/>
              </a:spcBef>
              <a:spcAft>
                <a:spcPts val="0"/>
              </a:spcAft>
              <a:buSzPts val="2400"/>
              <a:buNone/>
            </a:pPr>
            <a:r>
              <a:rPr lang="en-US" sz="2400" u="sng"/>
              <a:t>¡No Espere!</a:t>
            </a:r>
            <a:endParaRPr/>
          </a:p>
          <a:p>
            <a:pPr marL="407987" lvl="0" indent="-352424" algn="l" rtl="0">
              <a:lnSpc>
                <a:spcPct val="90000"/>
              </a:lnSpc>
              <a:spcBef>
                <a:spcPts val="0"/>
              </a:spcBef>
              <a:spcAft>
                <a:spcPts val="0"/>
              </a:spcAft>
              <a:buSzPts val="2400"/>
              <a:buChar char="•"/>
            </a:pPr>
            <a:r>
              <a:rPr lang="en-US" sz="2400"/>
              <a:t>(2) Vaya a la corte en su Fecha de Respuesta</a:t>
            </a:r>
            <a:endParaRPr/>
          </a:p>
          <a:p>
            <a:pPr marL="407987" lvl="0" indent="-352424" algn="l" rtl="0">
              <a:lnSpc>
                <a:spcPct val="90000"/>
              </a:lnSpc>
              <a:spcBef>
                <a:spcPts val="0"/>
              </a:spcBef>
              <a:spcAft>
                <a:spcPts val="0"/>
              </a:spcAft>
              <a:buSzPts val="2400"/>
              <a:buChar char="•"/>
            </a:pPr>
            <a:r>
              <a:rPr lang="en-US" sz="2400"/>
              <a:t>(3) No Firme nada que no entienda</a:t>
            </a:r>
            <a:endParaRPr/>
          </a:p>
          <a:p>
            <a:pPr marL="0" lvl="0" indent="55564" algn="ctr" rtl="0">
              <a:lnSpc>
                <a:spcPct val="90000"/>
              </a:lnSpc>
              <a:spcBef>
                <a:spcPts val="0"/>
              </a:spcBef>
              <a:spcAft>
                <a:spcPts val="0"/>
              </a:spcAft>
              <a:buSzPts val="2400"/>
              <a:buNone/>
            </a:pPr>
            <a:r>
              <a:rPr lang="en-US" sz="2400"/>
              <a:t>¡Hable con un abogado primero!</a:t>
            </a:r>
            <a:endParaRPr/>
          </a:p>
        </p:txBody>
      </p:sp>
      <p:sp>
        <p:nvSpPr>
          <p:cNvPr id="205" name="Google Shape;205;p22"/>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3 MOST IMPORTANT THINGS TO REMEMBER:</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(1) Contact CPLP or another lawyer as soon as you get an eviction notice</a:t>
            </a:r>
            <a:endParaRPr sz="2800" b="0" i="0" u="none" strike="noStrike" cap="none">
              <a:solidFill>
                <a:srgbClr val="003348"/>
              </a:solidFill>
              <a:latin typeface="Arial"/>
              <a:ea typeface="Arial"/>
              <a:cs typeface="Arial"/>
              <a:sym typeface="Arial"/>
            </a:endParaRPr>
          </a:p>
          <a:p>
            <a:pPr marL="0" marR="0" lvl="0" indent="0" algn="l" rtl="0">
              <a:lnSpc>
                <a:spcPct val="90000"/>
              </a:lnSpc>
              <a:spcBef>
                <a:spcPts val="1000"/>
              </a:spcBef>
              <a:spcAft>
                <a:spcPts val="0"/>
              </a:spcAft>
              <a:buClr>
                <a:srgbClr val="003348"/>
              </a:buClr>
              <a:buSzPts val="2400"/>
              <a:buFont typeface="Montserrat"/>
              <a:buNone/>
            </a:pPr>
            <a:r>
              <a:rPr lang="en-US" sz="2400" b="0" i="0" u="none" strike="noStrike" cap="none">
                <a:solidFill>
                  <a:srgbClr val="003348"/>
                </a:solidFill>
                <a:latin typeface="Montserrat"/>
                <a:ea typeface="Montserrat"/>
                <a:cs typeface="Montserrat"/>
                <a:sym typeface="Montserrat"/>
              </a:rPr>
              <a:t>	</a:t>
            </a:r>
            <a:r>
              <a:rPr lang="en-US" sz="2400" b="0" i="0" u="sng" strike="noStrike" cap="none">
                <a:solidFill>
                  <a:srgbClr val="003348"/>
                </a:solidFill>
                <a:latin typeface="Montserrat"/>
                <a:ea typeface="Montserrat"/>
                <a:cs typeface="Montserrat"/>
                <a:sym typeface="Montserrat"/>
              </a:rPr>
              <a:t>Do Not Wait!</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(2) Go to court on your Answer Date</a:t>
            </a:r>
            <a:endParaRPr sz="1400" b="0" i="0" u="sng"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(3) Do Not Sign anything you do not understand </a:t>
            </a:r>
            <a:endParaRPr sz="2800" b="0" i="0" u="none" strike="noStrike" cap="none">
              <a:solidFill>
                <a:srgbClr val="003348"/>
              </a:solidFill>
              <a:latin typeface="Arial"/>
              <a:ea typeface="Arial"/>
              <a:cs typeface="Arial"/>
              <a:sym typeface="Arial"/>
            </a:endParaRPr>
          </a:p>
          <a:p>
            <a:pPr marL="0" marR="0" lvl="1" indent="457200" algn="l" rtl="0">
              <a:lnSpc>
                <a:spcPct val="90000"/>
              </a:lnSpc>
              <a:spcBef>
                <a:spcPts val="500"/>
              </a:spcBef>
              <a:spcAft>
                <a:spcPts val="0"/>
              </a:spcAft>
              <a:buClr>
                <a:srgbClr val="003348"/>
              </a:buClr>
              <a:buSzPts val="2400"/>
              <a:buFont typeface="Montserrat"/>
              <a:buNone/>
            </a:pPr>
            <a:r>
              <a:rPr lang="en-US" sz="2400" b="0" i="0" u="none" strike="noStrike" cap="none">
                <a:solidFill>
                  <a:srgbClr val="003348"/>
                </a:solidFill>
                <a:latin typeface="Montserrat"/>
                <a:ea typeface="Montserrat"/>
                <a:cs typeface="Montserrat"/>
                <a:sym typeface="Montserrat"/>
              </a:rPr>
              <a:t>	</a:t>
            </a:r>
            <a:r>
              <a:rPr lang="en-US" sz="2400" b="0" i="0" u="sng" strike="noStrike" cap="none">
                <a:solidFill>
                  <a:srgbClr val="003348"/>
                </a:solidFill>
                <a:latin typeface="Montserrat"/>
                <a:ea typeface="Montserrat"/>
                <a:cs typeface="Montserrat"/>
                <a:sym typeface="Montserrat"/>
              </a:rPr>
              <a:t>Talk to a lawyer first!</a:t>
            </a:r>
            <a:endParaRPr/>
          </a:p>
        </p:txBody>
      </p:sp>
      <p:sp>
        <p:nvSpPr>
          <p:cNvPr id="206" name="Google Shape;206;p22"/>
          <p:cNvSpPr txBox="1"/>
          <p:nvPr/>
        </p:nvSpPr>
        <p:spPr>
          <a:xfrm>
            <a:off x="6980499" y="167724"/>
            <a:ext cx="4946036" cy="1475702"/>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¿Qué pasa si se presenta un desalojo?</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3"/>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3200"/>
              <a:buFont typeface="Barlow Condensed"/>
              <a:buNone/>
            </a:pPr>
            <a:r>
              <a:rPr lang="en-US" sz="3200"/>
              <a:t>POP Quiz</a:t>
            </a:r>
            <a:endParaRPr/>
          </a:p>
        </p:txBody>
      </p:sp>
      <p:sp>
        <p:nvSpPr>
          <p:cNvPr id="212" name="Google Shape;212;p23"/>
          <p:cNvSpPr txBox="1">
            <a:spLocks noGrp="1"/>
          </p:cNvSpPr>
          <p:nvPr>
            <p:ph type="body" idx="1"/>
          </p:nvPr>
        </p:nvSpPr>
        <p:spPr>
          <a:xfrm>
            <a:off x="6549656" y="1578624"/>
            <a:ext cx="5209953" cy="5125801"/>
          </a:xfrm>
          <a:prstGeom prst="rect">
            <a:avLst/>
          </a:prstGeom>
          <a:noFill/>
          <a:ln>
            <a:noFill/>
          </a:ln>
        </p:spPr>
        <p:txBody>
          <a:bodyPr spcFirstLastPara="1" wrap="square" lIns="45675" tIns="45675" rIns="45675" bIns="45675" anchor="t" anchorCtr="0">
            <a:normAutofit/>
          </a:bodyPr>
          <a:lstStyle/>
          <a:p>
            <a:pPr marL="403908" lvl="0" indent="-348899" algn="l" rtl="0">
              <a:lnSpc>
                <a:spcPct val="90000"/>
              </a:lnSpc>
              <a:spcBef>
                <a:spcPts val="0"/>
              </a:spcBef>
              <a:spcAft>
                <a:spcPts val="0"/>
              </a:spcAft>
              <a:buSzPts val="2300"/>
              <a:buChar char="•"/>
            </a:pPr>
            <a:r>
              <a:rPr lang="en-US" sz="2000"/>
              <a:t>Sally Tenant recibió  una notificación verbal de Larry Landlord de que debe empezar a obedecer las reglas del predio o será desalojada. Esta es una notificación válida.</a:t>
            </a:r>
            <a:endParaRPr/>
          </a:p>
          <a:p>
            <a:pPr marL="403908" lvl="0" indent="-202849" algn="l" rtl="0">
              <a:lnSpc>
                <a:spcPct val="90000"/>
              </a:lnSpc>
              <a:spcBef>
                <a:spcPts val="0"/>
              </a:spcBef>
              <a:spcAft>
                <a:spcPts val="0"/>
              </a:spcAft>
              <a:buSzPts val="2300"/>
              <a:buNone/>
            </a:pPr>
            <a:endParaRPr sz="2000"/>
          </a:p>
          <a:p>
            <a:pPr marL="403908" lvl="0" indent="-348899" algn="l" rtl="0">
              <a:lnSpc>
                <a:spcPct val="90000"/>
              </a:lnSpc>
              <a:spcBef>
                <a:spcPts val="0"/>
              </a:spcBef>
              <a:spcAft>
                <a:spcPts val="0"/>
              </a:spcAft>
              <a:buSzPts val="2300"/>
              <a:buChar char="•"/>
            </a:pPr>
            <a:r>
              <a:rPr lang="en-US" sz="2000"/>
              <a:t>FALSO: la notificación para abandonar por incumplimiento debe ser por escrito, y su contenido debe contener información específica</a:t>
            </a:r>
            <a:endParaRPr/>
          </a:p>
          <a:p>
            <a:pPr marL="856536" lvl="1" indent="-348899" algn="l" rtl="0">
              <a:lnSpc>
                <a:spcPct val="90000"/>
              </a:lnSpc>
              <a:spcBef>
                <a:spcPts val="0"/>
              </a:spcBef>
              <a:spcAft>
                <a:spcPts val="0"/>
              </a:spcAft>
              <a:buSzPts val="1900"/>
              <a:buChar char="•"/>
            </a:pPr>
            <a:r>
              <a:rPr lang="en-US"/>
              <a:t>Ejemplo, “Aviso Importante para el Propietario”, establece que el DREP puede ofrecer ayuda, establece los motivos para la ayuda, establece los periodos de enmienda </a:t>
            </a:r>
            <a:endParaRPr/>
          </a:p>
        </p:txBody>
      </p:sp>
      <p:sp>
        <p:nvSpPr>
          <p:cNvPr id="213" name="Google Shape;213;p23"/>
          <p:cNvSpPr txBox="1"/>
          <p:nvPr/>
        </p:nvSpPr>
        <p:spPr>
          <a:xfrm>
            <a:off x="1628824" y="9594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T/F: Sally Tenant received verbal notice from Larry Landlord that she must start obeying park rules or she will be evicted. This is valid notice.</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FALSE: Notice to quit for non-compliance must be in writing, and its contents must contain specific info</a:t>
            </a:r>
            <a:endParaRPr sz="28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I.e., “Important Notice to Home Owner”, states DREP may offer relief, states grounds for relief, states cure periods</a:t>
            </a:r>
            <a:endParaRPr/>
          </a:p>
        </p:txBody>
      </p:sp>
      <p:sp>
        <p:nvSpPr>
          <p:cNvPr id="214" name="Google Shape;214;p23"/>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¿Falso o verdadero?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4"/>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3200"/>
              <a:buFont typeface="Barlow Condensed"/>
              <a:buNone/>
            </a:pPr>
            <a:r>
              <a:rPr lang="en-US" sz="3200"/>
              <a:t>POP Quiz</a:t>
            </a:r>
            <a:endParaRPr/>
          </a:p>
        </p:txBody>
      </p:sp>
      <p:sp>
        <p:nvSpPr>
          <p:cNvPr id="220" name="Google Shape;220;p24"/>
          <p:cNvSpPr txBox="1">
            <a:spLocks noGrp="1"/>
          </p:cNvSpPr>
          <p:nvPr>
            <p:ph type="body" idx="1"/>
          </p:nvPr>
        </p:nvSpPr>
        <p:spPr>
          <a:xfrm>
            <a:off x="6623667" y="1530318"/>
            <a:ext cx="5295015" cy="53781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400"/>
              <a:buChar char="•"/>
            </a:pPr>
            <a:r>
              <a:rPr lang="en-US"/>
              <a:t>Sally Tenant  recibió una notificación por escrito de Larry Landlord para que abandone por violar las reglas del MHP que establecen que el césped debe mantenerse libre de escombros. Sally sólo tiene 30 días para cumplir con la orden antes de que Larry pueda comenzar la acción de desalojo.</a:t>
            </a:r>
            <a:endParaRPr/>
          </a:p>
          <a:p>
            <a:pPr marL="407987" lvl="0" indent="-200024" algn="l" rtl="0">
              <a:lnSpc>
                <a:spcPct val="90000"/>
              </a:lnSpc>
              <a:spcBef>
                <a:spcPts val="0"/>
              </a:spcBef>
              <a:spcAft>
                <a:spcPts val="0"/>
              </a:spcAft>
              <a:buSzPts val="2400"/>
              <a:buNone/>
            </a:pPr>
            <a:endParaRPr/>
          </a:p>
          <a:p>
            <a:pPr marL="407987" lvl="0" indent="-352424" algn="l" rtl="0">
              <a:lnSpc>
                <a:spcPct val="90000"/>
              </a:lnSpc>
              <a:spcBef>
                <a:spcPts val="0"/>
              </a:spcBef>
              <a:spcAft>
                <a:spcPts val="0"/>
              </a:spcAft>
              <a:buSzPts val="2400"/>
              <a:buChar char="•"/>
            </a:pPr>
            <a:r>
              <a:rPr lang="en-US"/>
              <a:t>FALSO: Sally tiene 90 días para enmendar el incumplimiento de las reglas del predio</a:t>
            </a:r>
            <a:endParaRPr/>
          </a:p>
        </p:txBody>
      </p:sp>
      <p:sp>
        <p:nvSpPr>
          <p:cNvPr id="221" name="Google Shape;221;p24"/>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T/F: Sally Tenant received written notice to quit from Larry Landlord for violating MHP rules that states lawn must be kept free of debris. Sally only has 30 days to comply before Larry can begin eviction action.</a:t>
            </a:r>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FALSE: Sally has 90 days to cure non-compliance with park rules</a:t>
            </a:r>
            <a:endParaRPr/>
          </a:p>
        </p:txBody>
      </p:sp>
      <p:sp>
        <p:nvSpPr>
          <p:cNvPr id="222" name="Google Shape;222;p24"/>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¿Falso o verdadero?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5"/>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3200"/>
              <a:buFont typeface="Barlow Condensed"/>
              <a:buNone/>
            </a:pPr>
            <a:r>
              <a:rPr lang="en-US" sz="3200"/>
              <a:t>POP Quiz</a:t>
            </a:r>
            <a:endParaRPr/>
          </a:p>
        </p:txBody>
      </p:sp>
      <p:sp>
        <p:nvSpPr>
          <p:cNvPr id="228" name="Google Shape;228;p25"/>
          <p:cNvSpPr txBox="1">
            <a:spLocks noGrp="1"/>
          </p:cNvSpPr>
          <p:nvPr>
            <p:ph type="body" idx="1"/>
          </p:nvPr>
        </p:nvSpPr>
        <p:spPr>
          <a:xfrm>
            <a:off x="6294473" y="1326324"/>
            <a:ext cx="5465136" cy="5378101"/>
          </a:xfrm>
          <a:prstGeom prst="rect">
            <a:avLst/>
          </a:prstGeom>
          <a:noFill/>
          <a:ln>
            <a:noFill/>
          </a:ln>
        </p:spPr>
        <p:txBody>
          <a:bodyPr spcFirstLastPara="1" wrap="square" lIns="45675" tIns="45675" rIns="45675" bIns="45675" anchor="t" anchorCtr="0">
            <a:normAutofit/>
          </a:bodyPr>
          <a:lstStyle/>
          <a:p>
            <a:pPr marL="395748" lvl="0" indent="-341851" algn="l" rtl="0">
              <a:lnSpc>
                <a:spcPct val="90000"/>
              </a:lnSpc>
              <a:spcBef>
                <a:spcPts val="0"/>
              </a:spcBef>
              <a:spcAft>
                <a:spcPts val="0"/>
              </a:spcAft>
              <a:buSzPts val="2300"/>
              <a:buChar char="•"/>
            </a:pPr>
            <a:r>
              <a:rPr lang="en-US"/>
              <a:t>Sally Tenant recibió una notificación por escrito de Larry Landlord para que abandonara por violar una regla del MHP que establece que no se permite a hispanohablantes vivir en el MHP. Sally tiene 90 días para aprender inglés y cumplir antes de que Larry pueda comenzar la acción de desalojo.</a:t>
            </a:r>
            <a:endParaRPr/>
          </a:p>
          <a:p>
            <a:pPr marL="395748" lvl="0" indent="-195801" algn="l" rtl="0">
              <a:lnSpc>
                <a:spcPct val="90000"/>
              </a:lnSpc>
              <a:spcBef>
                <a:spcPts val="0"/>
              </a:spcBef>
              <a:spcAft>
                <a:spcPts val="0"/>
              </a:spcAft>
              <a:buSzPts val="2300"/>
              <a:buNone/>
            </a:pPr>
            <a:endParaRPr/>
          </a:p>
          <a:p>
            <a:pPr marL="395748" lvl="0" indent="-341851" algn="l" rtl="0">
              <a:lnSpc>
                <a:spcPct val="90000"/>
              </a:lnSpc>
              <a:spcBef>
                <a:spcPts val="0"/>
              </a:spcBef>
              <a:spcAft>
                <a:spcPts val="0"/>
              </a:spcAft>
              <a:buSzPts val="2300"/>
              <a:buChar char="•"/>
            </a:pPr>
            <a:r>
              <a:rPr lang="en-US"/>
              <a:t>FALSO: el período de tiempo para enmendar el incumplimiento es válido. Pero esta regla es discriminatoria y por lo tanto, no es una regla aplicable del predio. No se puede desalojar si la regla no se puede hacer cumplir.</a:t>
            </a:r>
            <a:endParaRPr/>
          </a:p>
        </p:txBody>
      </p:sp>
      <p:sp>
        <p:nvSpPr>
          <p:cNvPr id="229" name="Google Shape;229;p25"/>
          <p:cNvSpPr txBox="1"/>
          <p:nvPr/>
        </p:nvSpPr>
        <p:spPr>
          <a:xfrm>
            <a:off x="1476791" y="905574"/>
            <a:ext cx="5103051"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T/F: Sally Tenant received written notice to quit from Larry Landlord for violating a  MHP rule that states no Spanish speakers are allowed to live in MHP. Sally has 90 days to learn English and comply before Larry can begin eviction action.</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FALSE: Time period to cure non-compliance is valid.  But this rule is discriminatory and so not an enforceable park rule.  Cannot be evicted if rule is unenforceable.</a:t>
            </a:r>
            <a:endParaRPr/>
          </a:p>
        </p:txBody>
      </p:sp>
      <p:sp>
        <p:nvSpPr>
          <p:cNvPr id="230" name="Google Shape;230;p25"/>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¿Falso o verdadero?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Reasons for Termination under MHPA</a:t>
            </a:r>
            <a:endParaRPr/>
          </a:p>
        </p:txBody>
      </p:sp>
      <p:sp>
        <p:nvSpPr>
          <p:cNvPr id="236" name="Google Shape;236;p26"/>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800"/>
              <a:buChar char="•"/>
            </a:pPr>
            <a:r>
              <a:rPr lang="en-US"/>
              <a:t>Con excepción de impago del alquiler,  la MHPA establece las únicas razones de terminación del alquiler</a:t>
            </a:r>
            <a:endParaRPr/>
          </a:p>
          <a:p>
            <a:pPr marL="407987" lvl="0" indent="-174624" algn="l" rtl="0">
              <a:lnSpc>
                <a:spcPct val="90000"/>
              </a:lnSpc>
              <a:spcBef>
                <a:spcPts val="0"/>
              </a:spcBef>
              <a:spcAft>
                <a:spcPts val="0"/>
              </a:spcAft>
              <a:buSzPts val="2800"/>
              <a:buNone/>
            </a:pPr>
            <a:endParaRPr/>
          </a:p>
          <a:p>
            <a:pPr marL="407987" lvl="0" indent="-352424" algn="l" rtl="0">
              <a:lnSpc>
                <a:spcPct val="90000"/>
              </a:lnSpc>
              <a:spcBef>
                <a:spcPts val="0"/>
              </a:spcBef>
              <a:spcAft>
                <a:spcPts val="0"/>
              </a:spcAft>
              <a:buSzPts val="2800"/>
              <a:buChar char="•"/>
            </a:pPr>
            <a:r>
              <a:rPr lang="en-US"/>
              <a:t>Son las siguientes:</a:t>
            </a:r>
            <a:endParaRPr/>
          </a:p>
        </p:txBody>
      </p:sp>
      <p:sp>
        <p:nvSpPr>
          <p:cNvPr id="237" name="Google Shape;237;p26"/>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With exception of non-payment of rent, MHPA sets out the only grounds for termination of tenancy</a:t>
            </a:r>
            <a:endParaRPr/>
          </a:p>
          <a:p>
            <a:pPr marL="457200" marR="0" lvl="0" indent="-279400" algn="l" rtl="0">
              <a:lnSpc>
                <a:spcPct val="90000"/>
              </a:lnSpc>
              <a:spcBef>
                <a:spcPts val="100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They are as follows:</a:t>
            </a:r>
            <a:endParaRPr/>
          </a:p>
        </p:txBody>
      </p:sp>
      <p:sp>
        <p:nvSpPr>
          <p:cNvPr id="238" name="Google Shape;238;p26"/>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Razones para la terminación bajo la MHPA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7"/>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Reasons for Termination under MHPA - Continued</a:t>
            </a:r>
            <a:endParaRPr/>
          </a:p>
        </p:txBody>
      </p:sp>
      <p:sp>
        <p:nvSpPr>
          <p:cNvPr id="244" name="Google Shape;244;p27"/>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800"/>
              <a:buChar char="•"/>
            </a:pPr>
            <a:r>
              <a:rPr lang="en-US" sz="2400"/>
              <a:t>(a) Incumplimiento de una ordenanza local y de las leyes estatales que no se enmienden en 90 días</a:t>
            </a:r>
            <a:endParaRPr sz="2400"/>
          </a:p>
          <a:p>
            <a:pPr marL="407987" lvl="0" indent="-174624" algn="l" rtl="0">
              <a:lnSpc>
                <a:spcPct val="90000"/>
              </a:lnSpc>
              <a:spcBef>
                <a:spcPts val="0"/>
              </a:spcBef>
              <a:spcAft>
                <a:spcPts val="0"/>
              </a:spcAft>
              <a:buSzPts val="2800"/>
              <a:buNone/>
            </a:pPr>
            <a:endParaRPr sz="2400"/>
          </a:p>
          <a:p>
            <a:pPr marL="407987" lvl="0" indent="-352424" algn="l" rtl="0">
              <a:lnSpc>
                <a:spcPct val="90000"/>
              </a:lnSpc>
              <a:spcBef>
                <a:spcPts val="0"/>
              </a:spcBef>
              <a:spcAft>
                <a:spcPts val="0"/>
              </a:spcAft>
              <a:buSzPts val="2800"/>
              <a:buChar char="•"/>
            </a:pPr>
            <a:r>
              <a:rPr lang="en-US" sz="2400"/>
              <a:t>(b) </a:t>
            </a:r>
            <a:r>
              <a:rPr lang="en-US" sz="2400" b="1" u="sng"/>
              <a:t>Derogado</a:t>
            </a:r>
            <a:r>
              <a:rPr lang="en-US" sz="2400"/>
              <a:t>. A partir del 2020, no se dará por terminado le arrendamiento por ser una “molestia” o interferir con la administración del predio.</a:t>
            </a:r>
            <a:endParaRPr/>
          </a:p>
        </p:txBody>
      </p:sp>
      <p:sp>
        <p:nvSpPr>
          <p:cNvPr id="245" name="Google Shape;245;p27"/>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(a) Failure to comply with local ordinance and state laws that is not cured in 90 days</a:t>
            </a:r>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(b) </a:t>
            </a:r>
            <a:r>
              <a:rPr lang="en-US" sz="2800" b="1" i="0" u="sng" strike="noStrike" cap="none">
                <a:solidFill>
                  <a:srgbClr val="003348"/>
                </a:solidFill>
                <a:latin typeface="Montserrat"/>
                <a:ea typeface="Montserrat"/>
                <a:cs typeface="Montserrat"/>
                <a:sym typeface="Montserrat"/>
              </a:rPr>
              <a:t>Repealed</a:t>
            </a:r>
            <a:r>
              <a:rPr lang="en-US" sz="2800" b="0" i="0" u="none" strike="noStrike" cap="none">
                <a:solidFill>
                  <a:srgbClr val="003348"/>
                </a:solidFill>
                <a:latin typeface="Montserrat"/>
                <a:ea typeface="Montserrat"/>
                <a:cs typeface="Montserrat"/>
                <a:sym typeface="Montserrat"/>
              </a:rPr>
              <a:t>. As of 2020, no termination of tenancy for being an “annoyance” or interfering with park management</a:t>
            </a:r>
            <a:endParaRPr/>
          </a:p>
        </p:txBody>
      </p:sp>
      <p:sp>
        <p:nvSpPr>
          <p:cNvPr id="246" name="Google Shape;246;p27"/>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Razones para la terminación bajo la MHPA – Continuación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8"/>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Reasons for Termination under MHPA - Continued</a:t>
            </a:r>
            <a:endParaRPr/>
          </a:p>
        </p:txBody>
      </p:sp>
      <p:sp>
        <p:nvSpPr>
          <p:cNvPr id="252" name="Google Shape;252;p28"/>
          <p:cNvSpPr txBox="1">
            <a:spLocks noGrp="1"/>
          </p:cNvSpPr>
          <p:nvPr>
            <p:ph type="body" idx="1"/>
          </p:nvPr>
        </p:nvSpPr>
        <p:spPr>
          <a:xfrm>
            <a:off x="6117761" y="1488558"/>
            <a:ext cx="6046382" cy="5215867"/>
          </a:xfrm>
          <a:prstGeom prst="rect">
            <a:avLst/>
          </a:prstGeom>
          <a:noFill/>
          <a:ln>
            <a:noFill/>
          </a:ln>
        </p:spPr>
        <p:txBody>
          <a:bodyPr spcFirstLastPara="1" wrap="square" lIns="45675" tIns="45675" rIns="45675" bIns="45675" anchor="t" anchorCtr="0">
            <a:normAutofit/>
          </a:bodyPr>
          <a:lstStyle/>
          <a:p>
            <a:pPr marL="507636" lvl="0" indent="-452627" algn="l" rtl="0">
              <a:lnSpc>
                <a:spcPct val="100000"/>
              </a:lnSpc>
              <a:spcBef>
                <a:spcPts val="0"/>
              </a:spcBef>
              <a:spcAft>
                <a:spcPts val="0"/>
              </a:spcAft>
              <a:buClr>
                <a:srgbClr val="003348"/>
              </a:buClr>
              <a:buSzPts val="2772"/>
              <a:buChar char="•"/>
            </a:pPr>
            <a:r>
              <a:rPr lang="en-US" sz="2772"/>
              <a:t>(c) </a:t>
            </a:r>
            <a:r>
              <a:rPr lang="en-US" sz="2376"/>
              <a:t>Incumplimiento de las reglas necesarias de los predios para evitar daños materiales a la propiedad real o personal, o a la salud, o a la seguridad de las personas.</a:t>
            </a:r>
            <a:endParaRPr/>
          </a:p>
          <a:p>
            <a:pPr marL="507636" lvl="0" indent="-452627" algn="l" rtl="0">
              <a:lnSpc>
                <a:spcPct val="100000"/>
              </a:lnSpc>
              <a:spcBef>
                <a:spcPts val="0"/>
              </a:spcBef>
              <a:spcAft>
                <a:spcPts val="0"/>
              </a:spcAft>
              <a:buClr>
                <a:srgbClr val="003348"/>
              </a:buClr>
              <a:buSzPts val="2376"/>
              <a:buChar char="•"/>
            </a:pPr>
            <a:r>
              <a:rPr lang="en-US" sz="2376"/>
              <a:t>¿Reglas del predio que se pueden hacer cumplir?</a:t>
            </a:r>
            <a:endParaRPr/>
          </a:p>
          <a:p>
            <a:pPr marL="960263" lvl="1" indent="-452626" algn="l" rtl="0">
              <a:lnSpc>
                <a:spcPct val="100000"/>
              </a:lnSpc>
              <a:spcBef>
                <a:spcPts val="0"/>
              </a:spcBef>
              <a:spcAft>
                <a:spcPts val="0"/>
              </a:spcAft>
              <a:buClr>
                <a:srgbClr val="003348"/>
              </a:buClr>
              <a:buSzPts val="2376"/>
              <a:buChar char="•"/>
            </a:pPr>
            <a:r>
              <a:rPr lang="en-US" sz="2376"/>
              <a:t>Regla establecida en el acuerdo de alquiler (arrendamiento) al inicio</a:t>
            </a:r>
            <a:endParaRPr/>
          </a:p>
          <a:p>
            <a:pPr marL="960263" lvl="1" indent="-452626" algn="l" rtl="0">
              <a:lnSpc>
                <a:spcPct val="100000"/>
              </a:lnSpc>
              <a:spcBef>
                <a:spcPts val="0"/>
              </a:spcBef>
              <a:spcAft>
                <a:spcPts val="0"/>
              </a:spcAft>
              <a:buClr>
                <a:srgbClr val="003348"/>
              </a:buClr>
              <a:buSzPts val="2376"/>
              <a:buChar char="•"/>
            </a:pPr>
            <a:r>
              <a:rPr lang="en-US" sz="2376"/>
              <a:t>Enmendado después del inicio con el consentimiento del HO</a:t>
            </a:r>
            <a:endParaRPr/>
          </a:p>
          <a:p>
            <a:pPr marL="960263" lvl="1" indent="-452626" algn="l" rtl="0">
              <a:lnSpc>
                <a:spcPct val="100000"/>
              </a:lnSpc>
              <a:spcBef>
                <a:spcPts val="0"/>
              </a:spcBef>
              <a:spcAft>
                <a:spcPts val="0"/>
              </a:spcAft>
              <a:buClr>
                <a:srgbClr val="003348"/>
              </a:buClr>
              <a:buSzPts val="2376"/>
              <a:buChar char="•"/>
            </a:pPr>
            <a:r>
              <a:rPr lang="en-US" sz="2376"/>
              <a:t>Enmendado después del inicio sin consentimiento, pero con 60 días de notificación previo por escrito</a:t>
            </a:r>
            <a:endParaRPr/>
          </a:p>
        </p:txBody>
      </p:sp>
      <p:sp>
        <p:nvSpPr>
          <p:cNvPr id="253" name="Google Shape;253;p28"/>
          <p:cNvSpPr txBox="1"/>
          <p:nvPr/>
        </p:nvSpPr>
        <p:spPr>
          <a:xfrm>
            <a:off x="1487115" y="946824"/>
            <a:ext cx="5103051"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(c) Failure to comply with enforceable park rules necessary to prevent material damage to real or personal property or individual health or safety.</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Enforceable park rules?</a:t>
            </a:r>
            <a:endParaRPr sz="28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Rule established in rental agreement (lease) at inception</a:t>
            </a:r>
            <a:endParaRPr sz="24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Amended after inception with consent of HO</a:t>
            </a:r>
            <a:endParaRPr sz="24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Amended after inception without consent, but with 60 days’ prior written notice</a:t>
            </a:r>
            <a:endParaRPr/>
          </a:p>
        </p:txBody>
      </p:sp>
      <p:sp>
        <p:nvSpPr>
          <p:cNvPr id="254" name="Google Shape;254;p28"/>
          <p:cNvSpPr txBox="1"/>
          <p:nvPr/>
        </p:nvSpPr>
        <p:spPr>
          <a:xfrm>
            <a:off x="6980500" y="167724"/>
            <a:ext cx="4924771" cy="1475702"/>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A300"/>
              </a:buClr>
              <a:buSzPts val="2760"/>
              <a:buFont typeface="Barlow Condensed"/>
              <a:buNone/>
            </a:pPr>
            <a:r>
              <a:rPr lang="en-US" sz="2760" b="1" i="0" u="none" strike="noStrike" cap="none">
                <a:solidFill>
                  <a:srgbClr val="FFA300"/>
                </a:solidFill>
                <a:latin typeface="Barlow Condensed"/>
                <a:ea typeface="Barlow Condensed"/>
                <a:cs typeface="Barlow Condensed"/>
                <a:sym typeface="Barlow Condensed"/>
              </a:rPr>
              <a:t>Razones para la terminación bajo la MHPA – Continuación </a:t>
            </a:r>
            <a:br>
              <a:rPr lang="en-US" sz="2760" b="1" i="0" u="none" strike="noStrike" cap="none">
                <a:solidFill>
                  <a:srgbClr val="FFA300"/>
                </a:solidFill>
                <a:latin typeface="Barlow Condensed"/>
                <a:ea typeface="Barlow Condensed"/>
                <a:cs typeface="Barlow Condensed"/>
                <a:sym typeface="Barlow Condensed"/>
              </a:rPr>
            </a:br>
            <a:endParaRPr sz="1400" b="0" i="0" u="none" strike="noStrike" cap="none">
              <a:solidFill>
                <a:srgbClr val="003348"/>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9"/>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816"/>
              <a:buFont typeface="Barlow Condensed"/>
              <a:buNone/>
            </a:pPr>
            <a:r>
              <a:rPr lang="en-US" sz="2816"/>
              <a:t>Enforceable Rules at a Glance</a:t>
            </a:r>
            <a:endParaRPr/>
          </a:p>
        </p:txBody>
      </p:sp>
      <p:sp>
        <p:nvSpPr>
          <p:cNvPr id="260" name="Google Shape;260;p29"/>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800"/>
              <a:buChar char="•"/>
            </a:pPr>
            <a:r>
              <a:rPr lang="en-US">
                <a:solidFill>
                  <a:srgbClr val="003348"/>
                </a:solidFill>
              </a:rPr>
              <a:t>Las reglas y regulaciones sólo son aplicables sí:</a:t>
            </a:r>
            <a:endParaRPr/>
          </a:p>
          <a:p>
            <a:pPr marL="407987" lvl="0" indent="-174624" algn="l" rtl="0">
              <a:lnSpc>
                <a:spcPct val="90000"/>
              </a:lnSpc>
              <a:spcBef>
                <a:spcPts val="0"/>
              </a:spcBef>
              <a:spcAft>
                <a:spcPts val="0"/>
              </a:spcAft>
              <a:buSzPts val="2800"/>
              <a:buNone/>
            </a:pPr>
            <a:endParaRPr/>
          </a:p>
          <a:p>
            <a:pPr marL="865187" lvl="1" indent="-352424" algn="l" rtl="0">
              <a:lnSpc>
                <a:spcPct val="90000"/>
              </a:lnSpc>
              <a:spcBef>
                <a:spcPts val="0"/>
              </a:spcBef>
              <a:spcAft>
                <a:spcPts val="0"/>
              </a:spcAft>
              <a:buSzPts val="2400"/>
              <a:buChar char="•"/>
            </a:pPr>
            <a:r>
              <a:rPr lang="en-US" sz="2400"/>
              <a:t>Están razonablemente  relacionadas con un propósito legítimo, para el cual se adoptan; </a:t>
            </a:r>
            <a:endParaRPr/>
          </a:p>
        </p:txBody>
      </p:sp>
      <p:sp>
        <p:nvSpPr>
          <p:cNvPr id="261" name="Google Shape;261;p29"/>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Rule and regulations only enforceable if:</a:t>
            </a:r>
            <a:endParaRPr/>
          </a:p>
          <a:p>
            <a:pPr marL="914400" marR="0" lvl="1" indent="-457200" algn="l" rtl="0">
              <a:lnSpc>
                <a:spcPct val="90000"/>
              </a:lnSpc>
              <a:spcBef>
                <a:spcPts val="5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They are reasonably related to a legitimate purpose, for which they are adopted;</a:t>
            </a:r>
            <a:endParaRPr/>
          </a:p>
        </p:txBody>
      </p:sp>
      <p:sp>
        <p:nvSpPr>
          <p:cNvPr id="262" name="Google Shape;262;p29"/>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Reglas ejecutables de un vistazo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3"/>
          <p:cNvSpPr txBox="1">
            <a:spLocks noGrp="1"/>
          </p:cNvSpPr>
          <p:nvPr>
            <p:ph type="title"/>
          </p:nvPr>
        </p:nvSpPr>
        <p:spPr>
          <a:xfrm>
            <a:off x="1642499" y="200421"/>
            <a:ext cx="10100901" cy="882145"/>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880"/>
              <a:buFont typeface="Barlow Condensed"/>
              <a:buNone/>
            </a:pPr>
            <a:r>
              <a:rPr lang="en-US" sz="2880"/>
              <a:t>Acronyms used in this presentation</a:t>
            </a:r>
            <a:br>
              <a:rPr lang="en-US" sz="2880"/>
            </a:br>
            <a:r>
              <a:rPr lang="en-US" sz="2880"/>
              <a:t>Acrónimos utilizados en ésta presentación </a:t>
            </a:r>
            <a:endParaRPr/>
          </a:p>
        </p:txBody>
      </p:sp>
      <p:sp>
        <p:nvSpPr>
          <p:cNvPr id="58" name="Google Shape;58;p3"/>
          <p:cNvSpPr txBox="1">
            <a:spLocks noGrp="1"/>
          </p:cNvSpPr>
          <p:nvPr>
            <p:ph type="body" idx="1"/>
          </p:nvPr>
        </p:nvSpPr>
        <p:spPr>
          <a:xfrm>
            <a:off x="2032000" y="2126973"/>
            <a:ext cx="9321900" cy="4050001"/>
          </a:xfrm>
          <a:prstGeom prst="rect">
            <a:avLst/>
          </a:prstGeom>
          <a:noFill/>
          <a:ln>
            <a:noFill/>
          </a:ln>
        </p:spPr>
        <p:txBody>
          <a:bodyPr spcFirstLastPara="1" wrap="square" lIns="45675" tIns="45675" rIns="45675" bIns="45675" anchor="t" anchorCtr="0">
            <a:normAutofit/>
          </a:bodyPr>
          <a:lstStyle/>
          <a:p>
            <a:pPr marL="457200" lvl="0" indent="-228600" algn="l" rtl="0">
              <a:lnSpc>
                <a:spcPct val="90000"/>
              </a:lnSpc>
              <a:spcBef>
                <a:spcPts val="0"/>
              </a:spcBef>
              <a:spcAft>
                <a:spcPts val="0"/>
              </a:spcAft>
              <a:buClr>
                <a:srgbClr val="003348"/>
              </a:buClr>
              <a:buSzPts val="2800"/>
              <a:buNone/>
            </a:pPr>
            <a:endParaRPr/>
          </a:p>
        </p:txBody>
      </p:sp>
      <p:graphicFrame>
        <p:nvGraphicFramePr>
          <p:cNvPr id="59" name="Google Shape;59;p3"/>
          <p:cNvGraphicFramePr/>
          <p:nvPr/>
        </p:nvGraphicFramePr>
        <p:xfrm>
          <a:off x="1562778" y="1250728"/>
          <a:ext cx="3000000" cy="3000000"/>
        </p:xfrm>
        <a:graphic>
          <a:graphicData uri="http://schemas.openxmlformats.org/drawingml/2006/table">
            <a:tbl>
              <a:tblPr firstRow="1" bandRow="1">
                <a:noFill/>
                <a:tableStyleId>{AB1DE85E-4F2C-4F30-B38E-6C5416D1824E}</a:tableStyleId>
              </a:tblPr>
              <a:tblGrid>
                <a:gridCol w="2983050">
                  <a:extLst>
                    <a:ext uri="{9D8B030D-6E8A-4147-A177-3AD203B41FA5}">
                      <a16:colId xmlns:a16="http://schemas.microsoft.com/office/drawing/2014/main" val="20000"/>
                    </a:ext>
                  </a:extLst>
                </a:gridCol>
                <a:gridCol w="3616550">
                  <a:extLst>
                    <a:ext uri="{9D8B030D-6E8A-4147-A177-3AD203B41FA5}">
                      <a16:colId xmlns:a16="http://schemas.microsoft.com/office/drawing/2014/main" val="20001"/>
                    </a:ext>
                  </a:extLst>
                </a:gridCol>
                <a:gridCol w="4029625">
                  <a:extLst>
                    <a:ext uri="{9D8B030D-6E8A-4147-A177-3AD203B41FA5}">
                      <a16:colId xmlns:a16="http://schemas.microsoft.com/office/drawing/2014/main" val="20002"/>
                    </a:ext>
                  </a:extLst>
                </a:gridCol>
              </a:tblGrid>
              <a:tr h="480650">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solidFill>
                            <a:schemeClr val="dk1"/>
                          </a:solidFill>
                        </a:rPr>
                        <a:t>ACRONYMS / ACRÓNIMOS</a:t>
                      </a:r>
                      <a:endParaRPr sz="1200" u="none" strike="noStrike" cap="none">
                        <a:solidFill>
                          <a:schemeClr val="dk1"/>
                        </a:solidFil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solidFill>
                            <a:schemeClr val="dk1"/>
                          </a:solidFill>
                        </a:rPr>
                        <a:t>ENGLISH </a:t>
                      </a:r>
                      <a:endParaRPr sz="1200" u="none" strike="noStrike" cap="none">
                        <a:solidFill>
                          <a:schemeClr val="dk1"/>
                        </a:solidFil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solidFill>
                            <a:schemeClr val="dk1"/>
                          </a:solidFill>
                        </a:rPr>
                        <a:t>ESPAÑOL </a:t>
                      </a:r>
                      <a:endParaRPr/>
                    </a:p>
                  </a:txBody>
                  <a:tcPr marL="91450" marR="91450" marT="45725" marB="45725"/>
                </a:tc>
                <a:extLst>
                  <a:ext uri="{0D108BD9-81ED-4DB2-BD59-A6C34878D82A}">
                    <a16:rowId xmlns:a16="http://schemas.microsoft.com/office/drawing/2014/main" val="10000"/>
                  </a:ext>
                </a:extLst>
              </a:tr>
              <a:tr h="322050">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MHPA</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Mobile Home Park Act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Ley de Predios de Casas Móviles</a:t>
                      </a:r>
                      <a:endParaRPr/>
                    </a:p>
                  </a:txBody>
                  <a:tcPr marL="91450" marR="91450" marT="45725" marB="45725"/>
                </a:tc>
                <a:extLst>
                  <a:ext uri="{0D108BD9-81ED-4DB2-BD59-A6C34878D82A}">
                    <a16:rowId xmlns:a16="http://schemas.microsoft.com/office/drawing/2014/main" val="10001"/>
                  </a:ext>
                </a:extLst>
              </a:tr>
              <a:tr h="322050">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MHP</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Mobile Home Park</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Predio de Casas Móviles</a:t>
                      </a:r>
                      <a:endParaRPr/>
                    </a:p>
                  </a:txBody>
                  <a:tcPr marL="91450" marR="91450" marT="45725" marB="45725"/>
                </a:tc>
                <a:extLst>
                  <a:ext uri="{0D108BD9-81ED-4DB2-BD59-A6C34878D82A}">
                    <a16:rowId xmlns:a16="http://schemas.microsoft.com/office/drawing/2014/main" val="10002"/>
                  </a:ext>
                </a:extLst>
              </a:tr>
              <a:tr h="359525">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CPLP</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Colorado Poverty Law Project</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Proyecto de Ley de Pobreza de Colorado</a:t>
                      </a:r>
                      <a:endParaRPr/>
                    </a:p>
                  </a:txBody>
                  <a:tcPr marL="91450" marR="91450" marT="45725" marB="45725"/>
                </a:tc>
                <a:extLst>
                  <a:ext uri="{0D108BD9-81ED-4DB2-BD59-A6C34878D82A}">
                    <a16:rowId xmlns:a16="http://schemas.microsoft.com/office/drawing/2014/main" val="10003"/>
                  </a:ext>
                </a:extLst>
              </a:tr>
              <a:tr h="372425">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HO</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Home Owner</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Propietario de Casa</a:t>
                      </a:r>
                      <a:endParaRPr sz="1200" u="none" strike="noStrike" cap="none"/>
                    </a:p>
                  </a:txBody>
                  <a:tcPr marL="91450" marR="91450" marT="45725" marB="45725"/>
                </a:tc>
                <a:extLst>
                  <a:ext uri="{0D108BD9-81ED-4DB2-BD59-A6C34878D82A}">
                    <a16:rowId xmlns:a16="http://schemas.microsoft.com/office/drawing/2014/main" val="10004"/>
                  </a:ext>
                </a:extLst>
              </a:tr>
              <a:tr h="335975">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EO</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Executive Order</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Orden Ejecutiva</a:t>
                      </a:r>
                      <a:endParaRPr/>
                    </a:p>
                  </a:txBody>
                  <a:tcPr marL="91450" marR="91450" marT="45725" marB="45725"/>
                </a:tc>
                <a:extLst>
                  <a:ext uri="{0D108BD9-81ED-4DB2-BD59-A6C34878D82A}">
                    <a16:rowId xmlns:a16="http://schemas.microsoft.com/office/drawing/2014/main" val="10005"/>
                  </a:ext>
                </a:extLst>
              </a:tr>
              <a:tr h="322050">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MH</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Mobile Home </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Casa Móvil</a:t>
                      </a:r>
                      <a:endParaRPr/>
                    </a:p>
                  </a:txBody>
                  <a:tcPr marL="91450" marR="91450" marT="45725" marB="45725"/>
                </a:tc>
                <a:extLst>
                  <a:ext uri="{0D108BD9-81ED-4DB2-BD59-A6C34878D82A}">
                    <a16:rowId xmlns:a16="http://schemas.microsoft.com/office/drawing/2014/main" val="10006"/>
                  </a:ext>
                </a:extLst>
              </a:tr>
              <a:tr h="374700">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C.R.S.</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Colorado Revised Statutes </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Estatutos Revisados de Colorado</a:t>
                      </a:r>
                      <a:endParaRPr sz="1200" u="none" strike="noStrike" cap="none"/>
                    </a:p>
                  </a:txBody>
                  <a:tcPr marL="91450" marR="91450" marT="45725" marB="45725"/>
                </a:tc>
                <a:extLst>
                  <a:ext uri="{0D108BD9-81ED-4DB2-BD59-A6C34878D82A}">
                    <a16:rowId xmlns:a16="http://schemas.microsoft.com/office/drawing/2014/main" val="10007"/>
                  </a:ext>
                </a:extLst>
              </a:tr>
              <a:tr h="536725">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CDC</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Centers for Disease Control and Prevention</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Centros para el Control y la Prevención de Enfermedades</a:t>
                      </a:r>
                      <a:endParaRPr sz="1200" u="none" strike="noStrike" cap="none"/>
                    </a:p>
                  </a:txBody>
                  <a:tcPr marL="91450" marR="91450" marT="45725" marB="45725"/>
                </a:tc>
                <a:extLst>
                  <a:ext uri="{0D108BD9-81ED-4DB2-BD59-A6C34878D82A}">
                    <a16:rowId xmlns:a16="http://schemas.microsoft.com/office/drawing/2014/main" val="10008"/>
                  </a:ext>
                </a:extLst>
              </a:tr>
              <a:tr h="337925">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IRS </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Internal Revenue Service</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Servicio de Impuestos Internos</a:t>
                      </a:r>
                      <a:endParaRPr/>
                    </a:p>
                  </a:txBody>
                  <a:tcPr marL="91450" marR="91450" marT="45725" marB="45725"/>
                </a:tc>
                <a:extLst>
                  <a:ext uri="{0D108BD9-81ED-4DB2-BD59-A6C34878D82A}">
                    <a16:rowId xmlns:a16="http://schemas.microsoft.com/office/drawing/2014/main" val="10009"/>
                  </a:ext>
                </a:extLst>
              </a:tr>
              <a:tr h="536725">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CARES</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Coronavirus Aid, Relief, and Economic Security Act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Ley de Ayuda, Alivio y Seguridad Económica contra el Coronavirus</a:t>
                      </a:r>
                      <a:endParaRPr sz="1200" u="none" strike="noStrike" cap="none"/>
                    </a:p>
                  </a:txBody>
                  <a:tcPr marL="91450" marR="91450" marT="45725" marB="45725"/>
                </a:tc>
                <a:extLst>
                  <a:ext uri="{0D108BD9-81ED-4DB2-BD59-A6C34878D82A}">
                    <a16:rowId xmlns:a16="http://schemas.microsoft.com/office/drawing/2014/main" val="10010"/>
                  </a:ext>
                </a:extLst>
              </a:tr>
              <a:tr h="325850">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DOLA</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Department of Local Affairs</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Helvetica Neue"/>
                        <a:buNone/>
                      </a:pPr>
                      <a:r>
                        <a:rPr lang="en-US" sz="1200" u="none" strike="noStrike" cap="none"/>
                        <a:t>Departamento de Asuntos Locales de Colorado</a:t>
                      </a:r>
                      <a:endParaRPr/>
                    </a:p>
                  </a:txBody>
                  <a:tcPr marL="91450" marR="91450" marT="45725" marB="45725"/>
                </a:tc>
                <a:extLst>
                  <a:ext uri="{0D108BD9-81ED-4DB2-BD59-A6C34878D82A}">
                    <a16:rowId xmlns:a16="http://schemas.microsoft.com/office/drawing/2014/main" val="1001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3200"/>
              <a:buFont typeface="Barlow Condensed"/>
              <a:buNone/>
            </a:pPr>
            <a:r>
              <a:rPr lang="en-US" sz="3200"/>
              <a:t>Enforceable Rules Cont.</a:t>
            </a:r>
            <a:endParaRPr/>
          </a:p>
        </p:txBody>
      </p:sp>
      <p:sp>
        <p:nvSpPr>
          <p:cNvPr id="268" name="Google Shape;268;p30"/>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800"/>
              <a:buChar char="•"/>
            </a:pPr>
            <a:r>
              <a:rPr lang="en-US">
                <a:solidFill>
                  <a:srgbClr val="003348"/>
                </a:solidFill>
              </a:rPr>
              <a:t>Continúa:</a:t>
            </a:r>
            <a:endParaRPr/>
          </a:p>
          <a:p>
            <a:pPr marL="865187" lvl="1" indent="-352424" algn="l" rtl="0">
              <a:lnSpc>
                <a:spcPct val="90000"/>
              </a:lnSpc>
              <a:spcBef>
                <a:spcPts val="0"/>
              </a:spcBef>
              <a:spcAft>
                <a:spcPts val="0"/>
              </a:spcAft>
              <a:buSzPts val="2400"/>
              <a:buChar char="•"/>
            </a:pPr>
            <a:r>
              <a:rPr lang="en-US" sz="2400"/>
              <a:t>No son arbitrarias, caprichosas, irrazonables, de represalias, o discriminatorias en su naturaleza; y</a:t>
            </a:r>
            <a:endParaRPr/>
          </a:p>
          <a:p>
            <a:pPr marL="865187" lvl="1" indent="-352424" algn="l" rtl="0">
              <a:lnSpc>
                <a:spcPct val="90000"/>
              </a:lnSpc>
              <a:spcBef>
                <a:spcPts val="0"/>
              </a:spcBef>
              <a:spcAft>
                <a:spcPts val="0"/>
              </a:spcAft>
              <a:buSzPts val="2400"/>
              <a:buChar char="•"/>
            </a:pPr>
            <a:r>
              <a:rPr lang="en-US" sz="2400"/>
              <a:t>Son suficientemente explícitas en la prohibición, dirección o limitación de la conducta de cada propietario de casa para informar justamente a cada HO de lo que deben hacer, o no, para cumplir</a:t>
            </a:r>
            <a:endParaRPr/>
          </a:p>
        </p:txBody>
      </p:sp>
      <p:sp>
        <p:nvSpPr>
          <p:cNvPr id="269" name="Google Shape;269;p30"/>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Continued:</a:t>
            </a:r>
            <a:endParaRPr/>
          </a:p>
          <a:p>
            <a:pPr marL="914400" marR="0" lvl="1" indent="-457200" algn="l" rtl="0">
              <a:lnSpc>
                <a:spcPct val="90000"/>
              </a:lnSpc>
              <a:spcBef>
                <a:spcPts val="5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They are not arbitrary, capricious, unreasonable, retaliatory, or discriminatory in nature; and</a:t>
            </a:r>
            <a:endParaRPr/>
          </a:p>
          <a:p>
            <a:pPr marL="914400" marR="0" lvl="1" indent="-457200" algn="l" rtl="0">
              <a:lnSpc>
                <a:spcPct val="90000"/>
              </a:lnSpc>
              <a:spcBef>
                <a:spcPts val="5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They are sufficiently explicit in prohibition, direction, or limitation of each home owner’s conduct to fairly inform each HO of what they must do or not do to comply</a:t>
            </a:r>
            <a:endParaRPr/>
          </a:p>
        </p:txBody>
      </p:sp>
      <p:sp>
        <p:nvSpPr>
          <p:cNvPr id="270" name="Google Shape;270;p30"/>
          <p:cNvSpPr txBox="1"/>
          <p:nvPr/>
        </p:nvSpPr>
        <p:spPr>
          <a:xfrm>
            <a:off x="6926437"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Continuación…</a:t>
            </a:r>
            <a:endParaRPr/>
          </a:p>
          <a:p>
            <a:pPr marL="0" marR="0" lvl="0" indent="0" algn="ctr"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Reglas ejecutables.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1"/>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Reasons for Termination under MHPA - Continued</a:t>
            </a:r>
            <a:endParaRPr/>
          </a:p>
        </p:txBody>
      </p:sp>
      <p:sp>
        <p:nvSpPr>
          <p:cNvPr id="276" name="Google Shape;276;p31"/>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800"/>
              <a:buChar char="•"/>
            </a:pPr>
            <a:r>
              <a:rPr lang="en-US">
                <a:solidFill>
                  <a:srgbClr val="003348"/>
                </a:solidFill>
              </a:rPr>
              <a:t>(d) Condena o cambio de uso del predio de casas móviles</a:t>
            </a:r>
            <a:endParaRPr/>
          </a:p>
          <a:p>
            <a:pPr marL="865187" lvl="1" indent="-352424" algn="l" rtl="0">
              <a:lnSpc>
                <a:spcPct val="90000"/>
              </a:lnSpc>
              <a:spcBef>
                <a:spcPts val="0"/>
              </a:spcBef>
              <a:spcAft>
                <a:spcPts val="0"/>
              </a:spcAft>
              <a:buSzPts val="2400"/>
              <a:buChar char="•"/>
            </a:pPr>
            <a:r>
              <a:rPr lang="en-US" sz="2400"/>
              <a:t>Estrictos requisitos de notificación si por esta razón (explicado a profundidad en el anterior KYR)</a:t>
            </a:r>
            <a:endParaRPr/>
          </a:p>
          <a:p>
            <a:pPr marL="865187" lvl="1" indent="-352424" algn="l" rtl="0">
              <a:lnSpc>
                <a:spcPct val="90000"/>
              </a:lnSpc>
              <a:spcBef>
                <a:spcPts val="0"/>
              </a:spcBef>
              <a:spcAft>
                <a:spcPts val="0"/>
              </a:spcAft>
              <a:buSzPts val="2400"/>
              <a:buChar char="•"/>
            </a:pPr>
            <a:r>
              <a:rPr lang="en-US" sz="2400"/>
              <a:t>Condena = 17 días</a:t>
            </a:r>
            <a:endParaRPr/>
          </a:p>
          <a:p>
            <a:pPr marL="865187" lvl="1" indent="-352424" algn="l" rtl="0">
              <a:lnSpc>
                <a:spcPct val="90000"/>
              </a:lnSpc>
              <a:spcBef>
                <a:spcPts val="0"/>
              </a:spcBef>
              <a:spcAft>
                <a:spcPts val="0"/>
              </a:spcAft>
              <a:buSzPts val="2400"/>
              <a:buChar char="•"/>
            </a:pPr>
            <a:r>
              <a:rPr lang="en-US" sz="2400"/>
              <a:t>Cambio de uso = 12 meses </a:t>
            </a:r>
            <a:endParaRPr/>
          </a:p>
        </p:txBody>
      </p:sp>
      <p:sp>
        <p:nvSpPr>
          <p:cNvPr id="277" name="Google Shape;277;p31"/>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(d) Condemnation or change of use of the mobile home park</a:t>
            </a:r>
            <a:endParaRPr/>
          </a:p>
          <a:p>
            <a:pPr marL="914400" marR="0" lvl="1" indent="-457200" algn="l" rtl="0">
              <a:lnSpc>
                <a:spcPct val="90000"/>
              </a:lnSpc>
              <a:spcBef>
                <a:spcPts val="5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Strict notice requirements if pursuant to this reason (covered in-depth at previous KYR)</a:t>
            </a:r>
            <a:endParaRPr/>
          </a:p>
          <a:p>
            <a:pPr marL="914400" marR="0" lvl="1" indent="-457200" algn="l" rtl="0">
              <a:lnSpc>
                <a:spcPct val="90000"/>
              </a:lnSpc>
              <a:spcBef>
                <a:spcPts val="5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Condemnation = 17 days</a:t>
            </a:r>
            <a:endParaRPr/>
          </a:p>
          <a:p>
            <a:pPr marL="914400" marR="0" lvl="1" indent="-457200" algn="l" rtl="0">
              <a:lnSpc>
                <a:spcPct val="90000"/>
              </a:lnSpc>
              <a:spcBef>
                <a:spcPts val="5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Change of use = 12 months</a:t>
            </a:r>
            <a:endParaRPr/>
          </a:p>
        </p:txBody>
      </p:sp>
      <p:sp>
        <p:nvSpPr>
          <p:cNvPr id="278" name="Google Shape;278;p31"/>
          <p:cNvSpPr txBox="1"/>
          <p:nvPr/>
        </p:nvSpPr>
        <p:spPr>
          <a:xfrm>
            <a:off x="6980500" y="167724"/>
            <a:ext cx="4924771" cy="1475702"/>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Razones para la terminación bajo la MHPA – Continuación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2"/>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Reasons for Termination under MHPA - Continued</a:t>
            </a:r>
            <a:endParaRPr/>
          </a:p>
        </p:txBody>
      </p:sp>
      <p:sp>
        <p:nvSpPr>
          <p:cNvPr id="284" name="Google Shape;284;p32"/>
          <p:cNvSpPr txBox="1">
            <a:spLocks noGrp="1"/>
          </p:cNvSpPr>
          <p:nvPr>
            <p:ph type="body" idx="1"/>
          </p:nvPr>
        </p:nvSpPr>
        <p:spPr>
          <a:xfrm>
            <a:off x="6622736" y="1634338"/>
            <a:ext cx="4994126"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800"/>
              <a:buChar char="•"/>
            </a:pPr>
            <a:r>
              <a:rPr lang="en-US">
                <a:solidFill>
                  <a:srgbClr val="003348"/>
                </a:solidFill>
              </a:rPr>
              <a:t>(</a:t>
            </a:r>
            <a:r>
              <a:rPr lang="en-US" sz="2400"/>
              <a:t>e) Realizó declaraciones falsas o engañosas en la solicitud para el arrendamiento</a:t>
            </a:r>
            <a:endParaRPr/>
          </a:p>
          <a:p>
            <a:pPr marL="407987" lvl="0" indent="-200024" algn="l" rtl="0">
              <a:lnSpc>
                <a:spcPct val="90000"/>
              </a:lnSpc>
              <a:spcBef>
                <a:spcPts val="0"/>
              </a:spcBef>
              <a:spcAft>
                <a:spcPts val="0"/>
              </a:spcAft>
              <a:buSzPts val="2400"/>
              <a:buNone/>
            </a:pPr>
            <a:endParaRPr sz="2400"/>
          </a:p>
          <a:p>
            <a:pPr marL="407987" lvl="0" indent="-352424" algn="l" rtl="0">
              <a:lnSpc>
                <a:spcPct val="90000"/>
              </a:lnSpc>
              <a:spcBef>
                <a:spcPts val="0"/>
              </a:spcBef>
              <a:spcAft>
                <a:spcPts val="0"/>
              </a:spcAft>
              <a:buSzPts val="2400"/>
              <a:buChar char="•"/>
            </a:pPr>
            <a:r>
              <a:rPr lang="en-US" sz="2400"/>
              <a:t>(f) Conducta del propietario, arrendatario o invitado que comete una violación sustancial en el predio</a:t>
            </a:r>
            <a:endParaRPr/>
          </a:p>
          <a:p>
            <a:pPr marL="407987" lvl="0" indent="-200024" algn="l" rtl="0">
              <a:lnSpc>
                <a:spcPct val="90000"/>
              </a:lnSpc>
              <a:spcBef>
                <a:spcPts val="0"/>
              </a:spcBef>
              <a:spcAft>
                <a:spcPts val="0"/>
              </a:spcAft>
              <a:buSzPts val="2400"/>
              <a:buNone/>
            </a:pPr>
            <a:endParaRPr/>
          </a:p>
          <a:p>
            <a:pPr marL="865187" lvl="1" indent="-352424" algn="l" rtl="0">
              <a:lnSpc>
                <a:spcPct val="90000"/>
              </a:lnSpc>
              <a:spcBef>
                <a:spcPts val="0"/>
              </a:spcBef>
              <a:spcAft>
                <a:spcPts val="0"/>
              </a:spcAft>
              <a:buSzPts val="2000"/>
              <a:buChar char="•"/>
            </a:pPr>
            <a:r>
              <a:rPr lang="en-US" sz="2000"/>
              <a:t>Explicado a profunidad anteriormente.</a:t>
            </a:r>
            <a:endParaRPr/>
          </a:p>
        </p:txBody>
      </p:sp>
      <p:sp>
        <p:nvSpPr>
          <p:cNvPr id="285" name="Google Shape;285;p32"/>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(e) Made false or misleading statements in application for tenancy</a:t>
            </a:r>
            <a:endParaRPr sz="2800" b="0" i="0" u="none" strike="noStrike" cap="none">
              <a:solidFill>
                <a:srgbClr val="003348"/>
              </a:solidFill>
              <a:latin typeface="Arial"/>
              <a:ea typeface="Arial"/>
              <a:cs typeface="Arial"/>
              <a:sym typeface="Arial"/>
            </a:endParaRPr>
          </a:p>
          <a:p>
            <a:pPr marL="457200" marR="0" lvl="0" indent="-304800" algn="l" rtl="0">
              <a:lnSpc>
                <a:spcPct val="90000"/>
              </a:lnSpc>
              <a:spcBef>
                <a:spcPts val="1000"/>
              </a:spcBef>
              <a:spcAft>
                <a:spcPts val="0"/>
              </a:spcAft>
              <a:buClr>
                <a:srgbClr val="003348"/>
              </a:buClr>
              <a:buSzPts val="2400"/>
              <a:buFont typeface="Arial"/>
              <a:buNone/>
            </a:pP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(f) Conduct of owner, lessee, or invitee in park that commits substantial violation</a:t>
            </a:r>
            <a:endParaRPr sz="2800" b="0" i="0" u="none" strike="noStrike" cap="none">
              <a:solidFill>
                <a:srgbClr val="003348"/>
              </a:solidFill>
              <a:latin typeface="Arial"/>
              <a:ea typeface="Arial"/>
              <a:cs typeface="Arial"/>
              <a:sym typeface="Arial"/>
            </a:endParaRPr>
          </a:p>
          <a:p>
            <a:pPr marL="457200" marR="0" lvl="0" indent="-304800" algn="l" rtl="0">
              <a:lnSpc>
                <a:spcPct val="90000"/>
              </a:lnSpc>
              <a:spcBef>
                <a:spcPts val="1000"/>
              </a:spcBef>
              <a:spcAft>
                <a:spcPts val="0"/>
              </a:spcAft>
              <a:buClr>
                <a:srgbClr val="003348"/>
              </a:buClr>
              <a:buSzPts val="2400"/>
              <a:buFont typeface="Arial"/>
              <a:buNone/>
            </a:pPr>
            <a:endParaRPr sz="28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1800"/>
              <a:buFont typeface="Arial"/>
              <a:buChar char="•"/>
            </a:pPr>
            <a:r>
              <a:rPr lang="en-US" sz="1800" b="0" i="0" u="none" strike="noStrike" cap="none">
                <a:solidFill>
                  <a:srgbClr val="003348"/>
                </a:solidFill>
                <a:latin typeface="Montserrat"/>
                <a:ea typeface="Montserrat"/>
                <a:cs typeface="Montserrat"/>
                <a:sym typeface="Montserrat"/>
              </a:rPr>
              <a:t>Covered in depth earlier.</a:t>
            </a:r>
            <a:endParaRPr/>
          </a:p>
        </p:txBody>
      </p:sp>
      <p:sp>
        <p:nvSpPr>
          <p:cNvPr id="286" name="Google Shape;286;p32"/>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Razones para la terminación bajo la MHPA – Continuación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3"/>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Reasons for Termination under MHPA - Continued</a:t>
            </a:r>
            <a:endParaRPr/>
          </a:p>
        </p:txBody>
      </p:sp>
      <p:sp>
        <p:nvSpPr>
          <p:cNvPr id="292" name="Google Shape;292;p33"/>
          <p:cNvSpPr txBox="1">
            <a:spLocks noGrp="1"/>
          </p:cNvSpPr>
          <p:nvPr>
            <p:ph type="body" idx="1"/>
          </p:nvPr>
        </p:nvSpPr>
        <p:spPr>
          <a:xfrm>
            <a:off x="6777600" y="1578624"/>
            <a:ext cx="5414400"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400"/>
              <a:buChar char="•"/>
            </a:pPr>
            <a:r>
              <a:rPr lang="en-US" sz="2400"/>
              <a:t>Recapitulación </a:t>
            </a:r>
            <a:endParaRPr/>
          </a:p>
          <a:p>
            <a:pPr marL="407987" lvl="0" indent="-200024" algn="l" rtl="0">
              <a:lnSpc>
                <a:spcPct val="90000"/>
              </a:lnSpc>
              <a:spcBef>
                <a:spcPts val="0"/>
              </a:spcBef>
              <a:spcAft>
                <a:spcPts val="0"/>
              </a:spcAft>
              <a:buSzPts val="2400"/>
              <a:buNone/>
            </a:pPr>
            <a:endParaRPr/>
          </a:p>
          <a:p>
            <a:pPr marL="407987" lvl="0" indent="-352424" algn="l" rtl="0">
              <a:lnSpc>
                <a:spcPct val="90000"/>
              </a:lnSpc>
              <a:spcBef>
                <a:spcPts val="0"/>
              </a:spcBef>
              <a:spcAft>
                <a:spcPts val="0"/>
              </a:spcAft>
              <a:buSzPts val="2400"/>
              <a:buChar char="•"/>
            </a:pPr>
            <a:r>
              <a:rPr lang="en-US" sz="2400"/>
              <a:t>(1) Por incumplimiento de las leyes estatales y locales</a:t>
            </a:r>
            <a:endParaRPr/>
          </a:p>
          <a:p>
            <a:pPr marL="407987" lvl="0" indent="-200024" algn="l" rtl="0">
              <a:lnSpc>
                <a:spcPct val="90000"/>
              </a:lnSpc>
              <a:spcBef>
                <a:spcPts val="0"/>
              </a:spcBef>
              <a:spcAft>
                <a:spcPts val="0"/>
              </a:spcAft>
              <a:buSzPts val="2400"/>
              <a:buNone/>
            </a:pPr>
            <a:endParaRPr/>
          </a:p>
          <a:p>
            <a:pPr marL="407987" lvl="0" indent="-352424" algn="l" rtl="0">
              <a:lnSpc>
                <a:spcPct val="90000"/>
              </a:lnSpc>
              <a:spcBef>
                <a:spcPts val="0"/>
              </a:spcBef>
              <a:spcAft>
                <a:spcPts val="0"/>
              </a:spcAft>
              <a:buSzPts val="2400"/>
              <a:buChar char="•"/>
            </a:pPr>
            <a:r>
              <a:rPr lang="en-US" sz="2400"/>
              <a:t>(2) Por incumplimiento de las reglas y regulaciones válidas y ejecutables del predio, </a:t>
            </a:r>
            <a:endParaRPr/>
          </a:p>
          <a:p>
            <a:pPr marL="407987" lvl="0" indent="-352424" algn="l" rtl="0">
              <a:lnSpc>
                <a:spcPct val="90000"/>
              </a:lnSpc>
              <a:spcBef>
                <a:spcPts val="0"/>
              </a:spcBef>
              <a:spcAft>
                <a:spcPts val="0"/>
              </a:spcAft>
              <a:buSzPts val="2400"/>
              <a:buChar char="•"/>
            </a:pPr>
            <a:r>
              <a:rPr lang="en-US" sz="2400"/>
              <a:t>(3) Por condena o cambio de uso</a:t>
            </a:r>
            <a:endParaRPr/>
          </a:p>
          <a:p>
            <a:pPr marL="407987" lvl="0" indent="-352424" algn="l" rtl="0">
              <a:lnSpc>
                <a:spcPct val="90000"/>
              </a:lnSpc>
              <a:spcBef>
                <a:spcPts val="0"/>
              </a:spcBef>
              <a:spcAft>
                <a:spcPts val="0"/>
              </a:spcAft>
              <a:buSzPts val="2400"/>
              <a:buChar char="•"/>
            </a:pPr>
            <a:r>
              <a:rPr lang="en-US" sz="2400"/>
              <a:t>(4) Por mentir en la solicitud de alquiler</a:t>
            </a:r>
            <a:endParaRPr/>
          </a:p>
          <a:p>
            <a:pPr marL="407987" lvl="0" indent="-352424" algn="l" rtl="0">
              <a:lnSpc>
                <a:spcPct val="90000"/>
              </a:lnSpc>
              <a:spcBef>
                <a:spcPts val="0"/>
              </a:spcBef>
              <a:spcAft>
                <a:spcPts val="0"/>
              </a:spcAft>
              <a:buSzPts val="2400"/>
              <a:buChar char="•"/>
            </a:pPr>
            <a:r>
              <a:rPr lang="en-US" sz="2400"/>
              <a:t>(5) Por violaciones sustanciales </a:t>
            </a:r>
            <a:endParaRPr/>
          </a:p>
        </p:txBody>
      </p:sp>
      <p:sp>
        <p:nvSpPr>
          <p:cNvPr id="293" name="Google Shape;293;p33"/>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Recap</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(1) Failure to comply w/ state/local laws,</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(2) Failure to comply w/ valid and enforceable park rules/regulations,</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(3) Condemnation or change of use</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(4) Lied on rental application</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(5) Substantial violations</a:t>
            </a:r>
            <a:endParaRPr/>
          </a:p>
        </p:txBody>
      </p:sp>
      <p:sp>
        <p:nvSpPr>
          <p:cNvPr id="294" name="Google Shape;294;p33"/>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A300"/>
              </a:buClr>
              <a:buSzPts val="2820"/>
              <a:buFont typeface="Barlow Condensed"/>
              <a:buNone/>
            </a:pPr>
            <a:r>
              <a:rPr lang="en-US" sz="2820" b="1" i="0" u="none" strike="noStrike" cap="none">
                <a:solidFill>
                  <a:srgbClr val="FFA300"/>
                </a:solidFill>
                <a:latin typeface="Barlow Condensed"/>
                <a:ea typeface="Barlow Condensed"/>
                <a:cs typeface="Barlow Condensed"/>
                <a:sym typeface="Barlow Condensed"/>
              </a:rPr>
              <a:t>Continuación…</a:t>
            </a:r>
            <a:endParaRPr/>
          </a:p>
          <a:p>
            <a:pPr marL="0" marR="0" lvl="0" indent="0" algn="l" rtl="0">
              <a:lnSpc>
                <a:spcPct val="90000"/>
              </a:lnSpc>
              <a:spcBef>
                <a:spcPts val="0"/>
              </a:spcBef>
              <a:spcAft>
                <a:spcPts val="0"/>
              </a:spcAft>
              <a:buClr>
                <a:srgbClr val="FFA300"/>
              </a:buClr>
              <a:buSzPts val="2820"/>
              <a:buFont typeface="Barlow Condensed"/>
              <a:buNone/>
            </a:pPr>
            <a:r>
              <a:rPr lang="en-US" sz="2820" b="1" i="0" u="none" strike="noStrike" cap="none">
                <a:solidFill>
                  <a:srgbClr val="FFA300"/>
                </a:solidFill>
                <a:latin typeface="Barlow Condensed"/>
                <a:ea typeface="Barlow Condensed"/>
                <a:cs typeface="Barlow Condensed"/>
                <a:sym typeface="Barlow Condensed"/>
              </a:rPr>
              <a:t>Razones para la terminación bajo la MHPA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4"/>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720"/>
              <a:buFont typeface="Barlow Condensed"/>
              <a:buNone/>
            </a:pPr>
            <a:r>
              <a:rPr lang="en-US" sz="2720"/>
              <a:t>Overview of MHPA FED Actions</a:t>
            </a:r>
            <a:endParaRPr/>
          </a:p>
        </p:txBody>
      </p:sp>
      <p:sp>
        <p:nvSpPr>
          <p:cNvPr id="300" name="Google Shape;300;p34"/>
          <p:cNvSpPr txBox="1">
            <a:spLocks noGrp="1"/>
          </p:cNvSpPr>
          <p:nvPr>
            <p:ph type="body" idx="1"/>
          </p:nvPr>
        </p:nvSpPr>
        <p:spPr>
          <a:xfrm>
            <a:off x="6857700" y="1452437"/>
            <a:ext cx="4944441" cy="5125800"/>
          </a:xfrm>
          <a:prstGeom prst="rect">
            <a:avLst/>
          </a:prstGeom>
          <a:noFill/>
          <a:ln>
            <a:noFill/>
          </a:ln>
        </p:spPr>
        <p:txBody>
          <a:bodyPr spcFirstLastPara="1" wrap="square" lIns="45675" tIns="45675" rIns="45675" bIns="45675" anchor="t" anchorCtr="0">
            <a:normAutofit/>
          </a:bodyPr>
          <a:lstStyle/>
          <a:p>
            <a:pPr marL="399828" lvl="0" indent="-345375" algn="l" rtl="0">
              <a:lnSpc>
                <a:spcPct val="90000"/>
              </a:lnSpc>
              <a:spcBef>
                <a:spcPts val="0"/>
              </a:spcBef>
              <a:spcAft>
                <a:spcPts val="0"/>
              </a:spcAft>
              <a:buSzPts val="1900"/>
              <a:buChar char="•"/>
            </a:pPr>
            <a:r>
              <a:rPr lang="en-US"/>
              <a:t>A menos que la MHPA lo contradiga, las acciones del FED/desalojo son las mismas para los residentes de las casas móviles</a:t>
            </a:r>
            <a:endParaRPr/>
          </a:p>
          <a:p>
            <a:pPr marL="399828" lvl="0" indent="-224725" algn="l" rtl="0">
              <a:lnSpc>
                <a:spcPct val="90000"/>
              </a:lnSpc>
              <a:spcBef>
                <a:spcPts val="0"/>
              </a:spcBef>
              <a:spcAft>
                <a:spcPts val="0"/>
              </a:spcAft>
              <a:buSzPts val="1900"/>
              <a:buNone/>
            </a:pPr>
            <a:endParaRPr/>
          </a:p>
          <a:p>
            <a:pPr marL="399828" lvl="0" indent="-345375" algn="l" rtl="0">
              <a:lnSpc>
                <a:spcPct val="90000"/>
              </a:lnSpc>
              <a:spcBef>
                <a:spcPts val="0"/>
              </a:spcBef>
              <a:spcAft>
                <a:spcPts val="0"/>
              </a:spcAft>
              <a:buSzPts val="1900"/>
              <a:buChar char="•"/>
            </a:pPr>
            <a:r>
              <a:rPr lang="en-US"/>
              <a:t>El residente debe ir a la corte del condado en la fecha dada en la citación como la ”Fecha de Respuesta” (también conocido como “Fecha de Regreso”)</a:t>
            </a:r>
            <a:endParaRPr/>
          </a:p>
          <a:p>
            <a:pPr marL="399828" lvl="0" indent="-345375" algn="l" rtl="0">
              <a:lnSpc>
                <a:spcPct val="90000"/>
              </a:lnSpc>
              <a:spcBef>
                <a:spcPts val="0"/>
              </a:spcBef>
              <a:spcAft>
                <a:spcPts val="0"/>
              </a:spcAft>
              <a:buSzPts val="1900"/>
              <a:buChar char="•"/>
            </a:pPr>
            <a:r>
              <a:rPr lang="en-US"/>
              <a:t>Opciones: Presentar una respuesta o firmar una estipulación</a:t>
            </a:r>
            <a:endParaRPr/>
          </a:p>
          <a:p>
            <a:pPr marL="399828" lvl="0" indent="-345375" algn="l" rtl="0">
              <a:lnSpc>
                <a:spcPct val="90000"/>
              </a:lnSpc>
              <a:spcBef>
                <a:spcPts val="0"/>
              </a:spcBef>
              <a:spcAft>
                <a:spcPts val="0"/>
              </a:spcAft>
              <a:buSzPts val="1900"/>
              <a:buChar char="•"/>
            </a:pPr>
            <a:r>
              <a:rPr lang="en-US"/>
              <a:t>Si el residente no se presenta, se puede dictar una sentencia por defecto </a:t>
            </a:r>
            <a:endParaRPr/>
          </a:p>
          <a:p>
            <a:pPr marL="399828" lvl="0" indent="-345375" algn="l" rtl="0">
              <a:lnSpc>
                <a:spcPct val="90000"/>
              </a:lnSpc>
              <a:spcBef>
                <a:spcPts val="0"/>
              </a:spcBef>
              <a:spcAft>
                <a:spcPts val="0"/>
              </a:spcAft>
              <a:buSzPts val="1900"/>
              <a:buChar char="•"/>
            </a:pPr>
            <a:r>
              <a:rPr lang="en-US"/>
              <a:t>Si el residente presenta una Respuesta, se fijará la fecha para la audiencia/juicio</a:t>
            </a:r>
            <a:endParaRPr/>
          </a:p>
          <a:p>
            <a:pPr marL="399828" lvl="0" indent="-224725" algn="l" rtl="0">
              <a:lnSpc>
                <a:spcPct val="90000"/>
              </a:lnSpc>
              <a:spcBef>
                <a:spcPts val="0"/>
              </a:spcBef>
              <a:spcAft>
                <a:spcPts val="0"/>
              </a:spcAft>
              <a:buSzPts val="1900"/>
              <a:buNone/>
            </a:pPr>
            <a:endParaRPr/>
          </a:p>
          <a:p>
            <a:pPr marL="399828" lvl="0" indent="-345375" algn="l" rtl="0">
              <a:lnSpc>
                <a:spcPct val="90000"/>
              </a:lnSpc>
              <a:spcBef>
                <a:spcPts val="0"/>
              </a:spcBef>
              <a:spcAft>
                <a:spcPts val="0"/>
              </a:spcAft>
              <a:buSzPts val="1900"/>
              <a:buChar char="•"/>
            </a:pPr>
            <a:r>
              <a:rPr lang="en-US"/>
              <a:t>¡Comuníquese con el CPLP si recibe una notificación de desalojo!</a:t>
            </a:r>
            <a:endParaRPr/>
          </a:p>
        </p:txBody>
      </p:sp>
      <p:sp>
        <p:nvSpPr>
          <p:cNvPr id="301" name="Google Shape;301;p34"/>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Unless contradicted by MHPA, FED/eviction actions same for mobile home residents</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Resident must go to county court on the date given on the summons as the “Answer Date” (aka “Return Date”)</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Options: File an answer or sign a stipulation</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If resident does not appear, default judgment can be entered</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If resident files an Answer, hearing/trial date will be set</a:t>
            </a:r>
            <a:endParaRPr sz="2800" b="0" i="0" u="none" strike="noStrike" cap="none">
              <a:solidFill>
                <a:srgbClr val="003348"/>
              </a:solidFill>
              <a:latin typeface="Arial"/>
              <a:ea typeface="Arial"/>
              <a:cs typeface="Arial"/>
              <a:sym typeface="Arial"/>
            </a:endParaRPr>
          </a:p>
          <a:p>
            <a:pPr marL="457200" marR="0" lvl="0" indent="-330200" algn="l" rtl="0">
              <a:lnSpc>
                <a:spcPct val="90000"/>
              </a:lnSpc>
              <a:spcBef>
                <a:spcPts val="1000"/>
              </a:spcBef>
              <a:spcAft>
                <a:spcPts val="0"/>
              </a:spcAft>
              <a:buClr>
                <a:srgbClr val="003348"/>
              </a:buClr>
              <a:buSzPts val="2000"/>
              <a:buFont typeface="Arial"/>
              <a:buNone/>
            </a:pP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CONTACT CPLP if you receive eviction notice!</a:t>
            </a:r>
            <a:endParaRPr/>
          </a:p>
        </p:txBody>
      </p:sp>
      <p:sp>
        <p:nvSpPr>
          <p:cNvPr id="302" name="Google Shape;302;p34"/>
          <p:cNvSpPr txBox="1"/>
          <p:nvPr/>
        </p:nvSpPr>
        <p:spPr>
          <a:xfrm>
            <a:off x="6903425" y="-1"/>
            <a:ext cx="4581351"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Resumen de las acciones de la MHPA y FED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5"/>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Right to Additional Time to Move</a:t>
            </a:r>
            <a:endParaRPr/>
          </a:p>
        </p:txBody>
      </p:sp>
      <p:sp>
        <p:nvSpPr>
          <p:cNvPr id="308" name="Google Shape;308;p35"/>
          <p:cNvSpPr txBox="1">
            <a:spLocks noGrp="1"/>
          </p:cNvSpPr>
          <p:nvPr>
            <p:ph type="body" idx="1"/>
          </p:nvPr>
        </p:nvSpPr>
        <p:spPr>
          <a:xfrm>
            <a:off x="7009059" y="1560053"/>
            <a:ext cx="4672801" cy="5125801"/>
          </a:xfrm>
          <a:prstGeom prst="rect">
            <a:avLst/>
          </a:prstGeom>
          <a:noFill/>
          <a:ln>
            <a:noFill/>
          </a:ln>
        </p:spPr>
        <p:txBody>
          <a:bodyPr spcFirstLastPara="1" wrap="square" lIns="45675" tIns="45675" rIns="45675" bIns="45675" anchor="t" anchorCtr="0">
            <a:normAutofit/>
          </a:bodyPr>
          <a:lstStyle/>
          <a:p>
            <a:pPr marL="403908" lvl="0" indent="-348899" algn="l" rtl="0">
              <a:lnSpc>
                <a:spcPct val="90000"/>
              </a:lnSpc>
              <a:spcBef>
                <a:spcPts val="0"/>
              </a:spcBef>
              <a:spcAft>
                <a:spcPts val="0"/>
              </a:spcAft>
              <a:buSzPts val="1900"/>
              <a:buChar char="•"/>
            </a:pPr>
            <a:r>
              <a:rPr lang="en-US" sz="1979"/>
              <a:t>Las enmiendas de la MHPA del 2019, proporcionaron a los propietarios de MH un tiempo adicional para vender o trasladar sus casas después de que se emita la orden de desalojo</a:t>
            </a:r>
            <a:endParaRPr/>
          </a:p>
          <a:p>
            <a:pPr marL="403908" lvl="0" indent="-228249" algn="l" rtl="0">
              <a:lnSpc>
                <a:spcPct val="90000"/>
              </a:lnSpc>
              <a:spcBef>
                <a:spcPts val="0"/>
              </a:spcBef>
              <a:spcAft>
                <a:spcPts val="0"/>
              </a:spcAft>
              <a:buSzPts val="1900"/>
              <a:buNone/>
            </a:pPr>
            <a:endParaRPr/>
          </a:p>
          <a:p>
            <a:pPr marL="403908" lvl="0" indent="-348899" algn="l" rtl="0">
              <a:lnSpc>
                <a:spcPct val="90000"/>
              </a:lnSpc>
              <a:spcBef>
                <a:spcPts val="0"/>
              </a:spcBef>
              <a:spcAft>
                <a:spcPts val="0"/>
              </a:spcAft>
              <a:buSzPts val="1900"/>
              <a:buChar char="•"/>
            </a:pPr>
            <a:r>
              <a:rPr lang="en-US" sz="1979"/>
              <a:t>En lugar de 48 horas, a partir del 2019, los propietarios tienen al menos 30 días desde el momento de la decisión para remover o vender la casa móvil para desalojar el local</a:t>
            </a:r>
            <a:endParaRPr/>
          </a:p>
          <a:p>
            <a:pPr marL="403908" lvl="0" indent="-228249" algn="l" rtl="0">
              <a:lnSpc>
                <a:spcPct val="90000"/>
              </a:lnSpc>
              <a:spcBef>
                <a:spcPts val="0"/>
              </a:spcBef>
              <a:spcAft>
                <a:spcPts val="0"/>
              </a:spcAft>
              <a:buSzPts val="1900"/>
              <a:buNone/>
            </a:pPr>
            <a:endParaRPr/>
          </a:p>
          <a:p>
            <a:pPr marL="403908" lvl="0" indent="-348899" algn="l" rtl="0">
              <a:lnSpc>
                <a:spcPct val="90000"/>
              </a:lnSpc>
              <a:spcBef>
                <a:spcPts val="0"/>
              </a:spcBef>
              <a:spcAft>
                <a:spcPts val="0"/>
              </a:spcAft>
              <a:buSzPts val="1900"/>
              <a:buChar char="•"/>
            </a:pPr>
            <a:r>
              <a:rPr lang="en-US" sz="1979"/>
              <a:t>Esto podría extenderse a 60 días si se cumplen ciertas condiciones </a:t>
            </a:r>
            <a:endParaRPr/>
          </a:p>
          <a:p>
            <a:pPr marL="856536" lvl="1" indent="-253649" algn="l" rtl="0">
              <a:lnSpc>
                <a:spcPct val="90000"/>
              </a:lnSpc>
              <a:spcBef>
                <a:spcPts val="0"/>
              </a:spcBef>
              <a:spcAft>
                <a:spcPts val="0"/>
              </a:spcAft>
              <a:buSzPts val="1500"/>
              <a:buNone/>
            </a:pPr>
            <a:endParaRPr/>
          </a:p>
          <a:p>
            <a:pPr marL="856536" lvl="1" indent="-348899" algn="l" rtl="0">
              <a:lnSpc>
                <a:spcPct val="90000"/>
              </a:lnSpc>
              <a:spcBef>
                <a:spcPts val="0"/>
              </a:spcBef>
              <a:spcAft>
                <a:spcPts val="0"/>
              </a:spcAft>
              <a:buSzPts val="1500"/>
              <a:buChar char="•"/>
            </a:pPr>
            <a:r>
              <a:rPr lang="en-US" sz="1584"/>
              <a:t>No aplica si se desaloja por razones determinadas (por ejemplo, actividad delictiva)</a:t>
            </a:r>
            <a:endParaRPr/>
          </a:p>
        </p:txBody>
      </p:sp>
      <p:sp>
        <p:nvSpPr>
          <p:cNvPr id="309" name="Google Shape;309;p35"/>
          <p:cNvSpPr txBox="1"/>
          <p:nvPr/>
        </p:nvSpPr>
        <p:spPr>
          <a:xfrm>
            <a:off x="1628824" y="1578624"/>
            <a:ext cx="5103052" cy="5757601"/>
          </a:xfrm>
          <a:prstGeom prst="rect">
            <a:avLst/>
          </a:prstGeom>
          <a:noFill/>
          <a:ln>
            <a:noFill/>
          </a:ln>
        </p:spPr>
        <p:txBody>
          <a:bodyPr spcFirstLastPara="1" wrap="square" lIns="45675" tIns="45675" rIns="45675" bIns="45675" anchor="t" anchorCtr="0">
            <a:normAutofit/>
          </a:bodyPr>
          <a:lstStyle/>
          <a:p>
            <a:pPr marL="457200" marR="0" lvl="0" indent="-457200" algn="l" rtl="0">
              <a:lnSpc>
                <a:spcPct val="90000"/>
              </a:lnSpc>
              <a:spcBef>
                <a:spcPts val="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2019 MHPA amendments provided MH owners additional time to either sell or move their homes after eviction order entered</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Instead of 48 hours, starting 2019, owners have at least 30 days from time of ruling to either remove or sell the mobile home to vacate the premises</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This could be extended to 60 days if certain conditions are met</a:t>
            </a:r>
            <a:endParaRPr sz="28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1600"/>
              <a:buFont typeface="Arial"/>
              <a:buChar char="•"/>
            </a:pPr>
            <a:r>
              <a:rPr lang="en-US" sz="1600" b="0" i="0" u="none" strike="noStrike" cap="none">
                <a:solidFill>
                  <a:srgbClr val="003348"/>
                </a:solidFill>
                <a:latin typeface="Montserrat"/>
                <a:ea typeface="Montserrat"/>
                <a:cs typeface="Montserrat"/>
                <a:sym typeface="Montserrat"/>
              </a:rPr>
              <a:t>Does not apply if evicted for certain reasons (i.e. criminal activity)</a:t>
            </a:r>
            <a:endParaRPr/>
          </a:p>
        </p:txBody>
      </p:sp>
      <p:sp>
        <p:nvSpPr>
          <p:cNvPr id="310" name="Google Shape;310;p35"/>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Derecho a un tiempo adicional para moverse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6"/>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Overview of MHPA Eviction Actions</a:t>
            </a:r>
            <a:endParaRPr/>
          </a:p>
        </p:txBody>
      </p:sp>
      <p:sp>
        <p:nvSpPr>
          <p:cNvPr id="316" name="Google Shape;316;p36"/>
          <p:cNvSpPr txBox="1">
            <a:spLocks noGrp="1"/>
          </p:cNvSpPr>
          <p:nvPr>
            <p:ph type="body" idx="1"/>
          </p:nvPr>
        </p:nvSpPr>
        <p:spPr>
          <a:xfrm>
            <a:off x="6777600" y="1578624"/>
            <a:ext cx="4829976"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800"/>
              <a:buChar char="•"/>
            </a:pPr>
            <a:r>
              <a:rPr lang="en-US">
                <a:solidFill>
                  <a:srgbClr val="003348"/>
                </a:solidFill>
              </a:rPr>
              <a:t>Diferencias que vale la pena repetir</a:t>
            </a:r>
            <a:endParaRPr/>
          </a:p>
          <a:p>
            <a:pPr marL="865187" lvl="1" indent="-352424" algn="l" rtl="0">
              <a:lnSpc>
                <a:spcPct val="90000"/>
              </a:lnSpc>
              <a:spcBef>
                <a:spcPts val="0"/>
              </a:spcBef>
              <a:spcAft>
                <a:spcPts val="0"/>
              </a:spcAft>
              <a:buSzPts val="2000"/>
              <a:buChar char="•"/>
            </a:pPr>
            <a:r>
              <a:rPr lang="en-US" sz="2000"/>
              <a:t>Período de enmienda prolongado;</a:t>
            </a:r>
            <a:endParaRPr sz="2400"/>
          </a:p>
          <a:p>
            <a:pPr marL="865187" lvl="1" indent="-352424" algn="l" rtl="0">
              <a:lnSpc>
                <a:spcPct val="90000"/>
              </a:lnSpc>
              <a:spcBef>
                <a:spcPts val="0"/>
              </a:spcBef>
              <a:spcAft>
                <a:spcPts val="0"/>
              </a:spcAft>
              <a:buSzPts val="2000"/>
              <a:buChar char="•"/>
            </a:pPr>
            <a:r>
              <a:rPr lang="en-US" sz="2000"/>
              <a:t>Más requisitos de notificación;</a:t>
            </a:r>
            <a:endParaRPr sz="2400"/>
          </a:p>
          <a:p>
            <a:pPr marL="865187" lvl="1" indent="-352424" algn="l" rtl="0">
              <a:lnSpc>
                <a:spcPct val="90000"/>
              </a:lnSpc>
              <a:spcBef>
                <a:spcPts val="0"/>
              </a:spcBef>
              <a:spcAft>
                <a:spcPts val="0"/>
              </a:spcAft>
              <a:buSzPts val="2000"/>
              <a:buChar char="•"/>
            </a:pPr>
            <a:r>
              <a:rPr lang="en-US" sz="2000"/>
              <a:t>Más requisitos de denuncia;</a:t>
            </a:r>
            <a:endParaRPr sz="2400"/>
          </a:p>
          <a:p>
            <a:pPr marL="865187" lvl="1" indent="-352424" algn="l" rtl="0">
              <a:lnSpc>
                <a:spcPct val="90000"/>
              </a:lnSpc>
              <a:spcBef>
                <a:spcPts val="0"/>
              </a:spcBef>
              <a:spcAft>
                <a:spcPts val="0"/>
              </a:spcAft>
              <a:buSzPts val="2000"/>
              <a:buChar char="•"/>
            </a:pPr>
            <a:r>
              <a:rPr lang="en-US" sz="2000"/>
              <a:t>Razones limitadas para las acciones de desalojo;</a:t>
            </a:r>
            <a:endParaRPr sz="2400"/>
          </a:p>
          <a:p>
            <a:pPr marL="865187" lvl="1" indent="-352424" algn="l" rtl="0">
              <a:lnSpc>
                <a:spcPct val="90000"/>
              </a:lnSpc>
              <a:spcBef>
                <a:spcPts val="0"/>
              </a:spcBef>
              <a:spcAft>
                <a:spcPts val="0"/>
              </a:spcAft>
              <a:buSzPts val="2000"/>
              <a:buChar char="•"/>
            </a:pPr>
            <a:r>
              <a:rPr lang="en-US" sz="2000"/>
              <a:t>Más tiempo después de la sentencia por posesión;</a:t>
            </a:r>
            <a:endParaRPr sz="2400"/>
          </a:p>
          <a:p>
            <a:pPr marL="865187" lvl="1" indent="-352424" algn="l" rtl="0">
              <a:lnSpc>
                <a:spcPct val="90000"/>
              </a:lnSpc>
              <a:spcBef>
                <a:spcPts val="0"/>
              </a:spcBef>
              <a:spcAft>
                <a:spcPts val="0"/>
              </a:spcAft>
              <a:buSzPts val="2000"/>
              <a:buChar char="•"/>
            </a:pPr>
            <a:r>
              <a:rPr lang="en-US" sz="2000"/>
              <a:t>Carga de la prueba sobre el propietario del predio si la nueva regla se impugna adecuadamente; y </a:t>
            </a:r>
            <a:endParaRPr sz="2400"/>
          </a:p>
          <a:p>
            <a:pPr marL="865187" lvl="1" indent="-352424" algn="l" rtl="0">
              <a:lnSpc>
                <a:spcPct val="90000"/>
              </a:lnSpc>
              <a:spcBef>
                <a:spcPts val="0"/>
              </a:spcBef>
              <a:spcAft>
                <a:spcPts val="0"/>
              </a:spcAft>
              <a:buSzPts val="2000"/>
              <a:buChar char="•"/>
            </a:pPr>
            <a:r>
              <a:rPr lang="en-US" sz="2000"/>
              <a:t>Posibilidad de presunción de represalias </a:t>
            </a:r>
            <a:endParaRPr/>
          </a:p>
        </p:txBody>
      </p:sp>
      <p:sp>
        <p:nvSpPr>
          <p:cNvPr id="317" name="Google Shape;317;p36"/>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Differences worth repeating</a:t>
            </a:r>
            <a:endParaRPr/>
          </a:p>
          <a:p>
            <a:pPr marL="914400" marR="0" lvl="1" indent="-457200" algn="l" rtl="0">
              <a:lnSpc>
                <a:spcPct val="90000"/>
              </a:lnSpc>
              <a:spcBef>
                <a:spcPts val="5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Extended cure period;</a:t>
            </a:r>
            <a:endParaRPr sz="24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More notice requirements;</a:t>
            </a:r>
            <a:endParaRPr sz="24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More complaint requirements;</a:t>
            </a:r>
            <a:endParaRPr sz="24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Limited grounds for eviction actions;</a:t>
            </a:r>
            <a:endParaRPr sz="24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More time after judgment for possession;</a:t>
            </a:r>
            <a:endParaRPr sz="24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Burden of proof on park owner if new rule challenged properly; and</a:t>
            </a:r>
            <a:endParaRPr sz="24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Presumption of retaliation possible</a:t>
            </a:r>
            <a:endParaRPr/>
          </a:p>
        </p:txBody>
      </p:sp>
      <p:sp>
        <p:nvSpPr>
          <p:cNvPr id="318" name="Google Shape;318;p36"/>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Resumen de las acciones de desalojo de la MHPA</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7"/>
          <p:cNvSpPr txBox="1">
            <a:spLocks noGrp="1"/>
          </p:cNvSpPr>
          <p:nvPr>
            <p:ph type="title"/>
          </p:nvPr>
        </p:nvSpPr>
        <p:spPr>
          <a:xfrm>
            <a:off x="838200" y="681036"/>
            <a:ext cx="10515600" cy="1425207"/>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003348"/>
              </a:buClr>
              <a:buSzPts val="4400"/>
              <a:buFont typeface="Barlow Condensed"/>
              <a:buNone/>
            </a:pPr>
            <a:r>
              <a:rPr lang="en-US" sz="4400" b="1" i="0" u="none" strike="noStrike" cap="none">
                <a:solidFill>
                  <a:srgbClr val="003348"/>
                </a:solidFill>
                <a:latin typeface="Barlow Condensed"/>
                <a:ea typeface="Barlow Condensed"/>
                <a:cs typeface="Barlow Condensed"/>
                <a:sym typeface="Barlow Condensed"/>
              </a:rPr>
              <a:t>Impacts of COVID-19 on Eviction Process</a:t>
            </a:r>
            <a:endParaRPr/>
          </a:p>
        </p:txBody>
      </p:sp>
      <p:sp>
        <p:nvSpPr>
          <p:cNvPr id="324" name="Google Shape;324;p37"/>
          <p:cNvSpPr txBox="1"/>
          <p:nvPr/>
        </p:nvSpPr>
        <p:spPr>
          <a:xfrm>
            <a:off x="838200" y="1738489"/>
            <a:ext cx="10515600" cy="108035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FEFEF"/>
              </a:buClr>
              <a:buSzPts val="4400"/>
              <a:buFont typeface="Barlow Medium"/>
              <a:buNone/>
            </a:pPr>
            <a:r>
              <a:rPr lang="en-US" sz="3200" b="0" i="1" u="none" strike="noStrike" cap="none">
                <a:solidFill>
                  <a:srgbClr val="EFEFEF"/>
                </a:solidFill>
                <a:latin typeface="Barlow Medium"/>
                <a:ea typeface="Barlow Medium"/>
                <a:cs typeface="Barlow Medium"/>
                <a:sym typeface="Barlow Medium"/>
              </a:rPr>
              <a:t>Impactos del COVID-19 en el Proceso de Desalojo</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8"/>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Most Likely Eviction Case Related to COVID</a:t>
            </a:r>
            <a:endParaRPr/>
          </a:p>
        </p:txBody>
      </p:sp>
      <p:sp>
        <p:nvSpPr>
          <p:cNvPr id="330" name="Google Shape;330;p38"/>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8" lvl="0" indent="-352423" algn="l" rtl="0">
              <a:lnSpc>
                <a:spcPct val="90000"/>
              </a:lnSpc>
              <a:spcBef>
                <a:spcPts val="0"/>
              </a:spcBef>
              <a:spcAft>
                <a:spcPts val="0"/>
              </a:spcAft>
              <a:buSzPts val="2800"/>
              <a:buChar char="•"/>
            </a:pPr>
            <a:r>
              <a:rPr lang="en-US"/>
              <a:t>Impago del alquiler</a:t>
            </a:r>
            <a:endParaRPr/>
          </a:p>
          <a:p>
            <a:pPr marL="407988" lvl="0" indent="-352423" algn="l" rtl="0">
              <a:lnSpc>
                <a:spcPct val="90000"/>
              </a:lnSpc>
              <a:spcBef>
                <a:spcPts val="0"/>
              </a:spcBef>
              <a:spcAft>
                <a:spcPts val="0"/>
              </a:spcAft>
              <a:buSzPts val="2800"/>
              <a:buChar char="•"/>
            </a:pPr>
            <a:r>
              <a:rPr lang="en-US"/>
              <a:t>Retención del contrato de alquiler por el inquilino después de haber expirado el plazo previsto debido a órdenes de permanecer en casa</a:t>
            </a:r>
            <a:endParaRPr/>
          </a:p>
          <a:p>
            <a:pPr marL="407988" lvl="0" indent="-174623" algn="l" rtl="0">
              <a:lnSpc>
                <a:spcPct val="90000"/>
              </a:lnSpc>
              <a:spcBef>
                <a:spcPts val="0"/>
              </a:spcBef>
              <a:spcAft>
                <a:spcPts val="0"/>
              </a:spcAft>
              <a:buSzPts val="2800"/>
              <a:buNone/>
            </a:pPr>
            <a:endParaRPr/>
          </a:p>
          <a:p>
            <a:pPr marL="407988" lvl="0" indent="-352423" algn="l" rtl="0">
              <a:lnSpc>
                <a:spcPct val="90000"/>
              </a:lnSpc>
              <a:spcBef>
                <a:spcPts val="0"/>
              </a:spcBef>
              <a:spcAft>
                <a:spcPts val="0"/>
              </a:spcAft>
              <a:buSzPts val="2800"/>
              <a:buChar char="•"/>
            </a:pPr>
            <a:r>
              <a:rPr lang="en-US"/>
              <a:t>Violación de las condiciones del alquiler (Por ejemplo, que miembros adicionales de la familia se muden a la misma casa)</a:t>
            </a:r>
            <a:endParaRPr/>
          </a:p>
        </p:txBody>
      </p:sp>
      <p:sp>
        <p:nvSpPr>
          <p:cNvPr id="331" name="Google Shape;331;p38"/>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Non-payment of rent</a:t>
            </a:r>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Holdover of lease by tenant after expiration of term due to stay at home orders</a:t>
            </a:r>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Violation of condition of tenancy (i.e., additional family members moving in)</a:t>
            </a:r>
            <a:endParaRPr/>
          </a:p>
        </p:txBody>
      </p:sp>
      <p:sp>
        <p:nvSpPr>
          <p:cNvPr id="332" name="Google Shape;332;p38"/>
          <p:cNvSpPr txBox="1"/>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A300"/>
              </a:buClr>
              <a:buSzPts val="4400"/>
              <a:buFont typeface="Barlow Condensed"/>
              <a:buNone/>
            </a:pPr>
            <a:r>
              <a:rPr lang="en-US" sz="3000" b="1" i="0" u="none" strike="noStrike" cap="none">
                <a:solidFill>
                  <a:srgbClr val="FFA300"/>
                </a:solidFill>
                <a:latin typeface="Barlow Condensed"/>
                <a:ea typeface="Barlow Condensed"/>
                <a:cs typeface="Barlow Condensed"/>
                <a:sym typeface="Barlow Condensed"/>
              </a:rPr>
              <a:t>Casos de desalojo más probables </a:t>
            </a:r>
            <a:br>
              <a:rPr lang="en-US" sz="3000" b="1" i="0" u="none" strike="noStrike" cap="none">
                <a:solidFill>
                  <a:srgbClr val="FFA300"/>
                </a:solidFill>
                <a:latin typeface="Barlow Condensed"/>
                <a:ea typeface="Barlow Condensed"/>
                <a:cs typeface="Barlow Condensed"/>
                <a:sym typeface="Barlow Condensed"/>
              </a:rPr>
            </a:br>
            <a:r>
              <a:rPr lang="en-US" sz="3000" b="1" i="0" u="none" strike="noStrike" cap="none">
                <a:solidFill>
                  <a:srgbClr val="FF0000"/>
                </a:solidFill>
                <a:latin typeface="Barlow Condensed"/>
                <a:ea typeface="Barlow Condensed"/>
                <a:cs typeface="Barlow Condensed"/>
                <a:sym typeface="Barlow Condensed"/>
              </a:rPr>
              <a:t>relacionados con COVID</a:t>
            </a:r>
            <a:endParaRPr sz="3000" b="1" i="0" u="none" strike="noStrike" cap="none">
              <a:solidFill>
                <a:srgbClr val="FF0000"/>
              </a:solidFill>
              <a:latin typeface="Barlow Condensed"/>
              <a:ea typeface="Barlow Condensed"/>
              <a:cs typeface="Barlow Condensed"/>
              <a:sym typeface="Barlow Condense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9"/>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3200"/>
              <a:buFont typeface="Barlow Condensed"/>
              <a:buNone/>
            </a:pPr>
            <a:r>
              <a:rPr lang="en-US" sz="3200"/>
              <a:t>Federal Protections - CDC</a:t>
            </a:r>
            <a:endParaRPr/>
          </a:p>
        </p:txBody>
      </p:sp>
      <p:sp>
        <p:nvSpPr>
          <p:cNvPr id="338" name="Google Shape;338;p39"/>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8" lvl="0" indent="-352423" algn="l" rtl="0">
              <a:lnSpc>
                <a:spcPct val="80000"/>
              </a:lnSpc>
              <a:spcBef>
                <a:spcPts val="0"/>
              </a:spcBef>
              <a:spcAft>
                <a:spcPts val="0"/>
              </a:spcAft>
              <a:buSzPts val="2800"/>
              <a:buChar char="•"/>
            </a:pPr>
            <a:r>
              <a:rPr lang="en-US"/>
              <a:t>Los Centros para el Control de Enfermedades emitieron una moratoria nacional respecto a los desalojos a partir del 4 de septiembre de 2020 al 31 de Diciembre de 2020</a:t>
            </a:r>
            <a:endParaRPr/>
          </a:p>
          <a:p>
            <a:pPr marL="407988" lvl="0" indent="-174623" algn="l" rtl="0">
              <a:lnSpc>
                <a:spcPct val="80000"/>
              </a:lnSpc>
              <a:spcBef>
                <a:spcPts val="0"/>
              </a:spcBef>
              <a:spcAft>
                <a:spcPts val="0"/>
              </a:spcAft>
              <a:buSzPts val="2800"/>
              <a:buNone/>
            </a:pPr>
            <a:endParaRPr/>
          </a:p>
          <a:p>
            <a:pPr marL="407988" lvl="0" indent="-352423" algn="l" rtl="0">
              <a:lnSpc>
                <a:spcPct val="80000"/>
              </a:lnSpc>
              <a:spcBef>
                <a:spcPts val="0"/>
              </a:spcBef>
              <a:spcAft>
                <a:spcPts val="0"/>
              </a:spcAft>
              <a:buSzPts val="2800"/>
              <a:buChar char="•"/>
            </a:pPr>
            <a:r>
              <a:rPr lang="en-US"/>
              <a:t>Un arrendador no podrá desalojar a ninguna persona de ninguna propiedad residencial durante el período de vigencia POR IMPAGO DEL ALQUILER</a:t>
            </a:r>
            <a:endParaRPr/>
          </a:p>
          <a:p>
            <a:pPr marL="55563" lvl="0" indent="0" algn="l" rtl="0">
              <a:lnSpc>
                <a:spcPct val="80000"/>
              </a:lnSpc>
              <a:spcBef>
                <a:spcPts val="0"/>
              </a:spcBef>
              <a:spcAft>
                <a:spcPts val="0"/>
              </a:spcAft>
              <a:buSzPts val="2800"/>
              <a:buNone/>
            </a:pPr>
            <a:endParaRPr/>
          </a:p>
        </p:txBody>
      </p:sp>
      <p:sp>
        <p:nvSpPr>
          <p:cNvPr id="339" name="Google Shape;339;p39"/>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Centers for Disease Control issued national moratorium on evictions from Sept. 4, 2020-Dec. 31, 2020</a:t>
            </a:r>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A landlord shall not evict any covered person from any residential property during the effective period FOR NONPAYMENT OF RENT</a:t>
            </a:r>
            <a:endParaRPr/>
          </a:p>
        </p:txBody>
      </p:sp>
      <p:sp>
        <p:nvSpPr>
          <p:cNvPr id="340" name="Google Shape;340;p39"/>
          <p:cNvSpPr txBox="1"/>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A300"/>
              </a:buClr>
              <a:buSzPts val="4400"/>
              <a:buFont typeface="Barlow Condensed"/>
              <a:buNone/>
            </a:pPr>
            <a:r>
              <a:rPr lang="en-US" sz="3000" b="1" i="0" u="none" strike="noStrike" cap="none">
                <a:solidFill>
                  <a:srgbClr val="FFA300"/>
                </a:solidFill>
                <a:latin typeface="Barlow Condensed"/>
                <a:ea typeface="Barlow Condensed"/>
                <a:cs typeface="Barlow Condensed"/>
                <a:sym typeface="Barlow Condensed"/>
              </a:rPr>
              <a:t>Protecciones federales -CDC</a:t>
            </a:r>
            <a:endParaRPr sz="3000" b="1" i="0" u="none" strike="noStrike" cap="none">
              <a:solidFill>
                <a:srgbClr val="FFA300"/>
              </a:solidFill>
              <a:latin typeface="Barlow Condensed"/>
              <a:ea typeface="Barlow Condensed"/>
              <a:cs typeface="Barlow Condensed"/>
              <a:sym typeface="Barlow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4"/>
          <p:cNvSpPr txBox="1">
            <a:spLocks noGrp="1"/>
          </p:cNvSpPr>
          <p:nvPr>
            <p:ph type="body" idx="1"/>
          </p:nvPr>
        </p:nvSpPr>
        <p:spPr>
          <a:xfrm>
            <a:off x="6634906" y="1047742"/>
            <a:ext cx="4953562" cy="5528162"/>
          </a:xfrm>
          <a:prstGeom prst="rect">
            <a:avLst/>
          </a:prstGeom>
          <a:noFill/>
          <a:ln>
            <a:noFill/>
          </a:ln>
        </p:spPr>
        <p:txBody>
          <a:bodyPr spcFirstLastPara="1" wrap="square" lIns="45675" tIns="45675" rIns="45675" bIns="45675" anchor="t" anchorCtr="0">
            <a:normAutofit/>
          </a:bodyPr>
          <a:lstStyle/>
          <a:p>
            <a:pPr marL="0" lvl="0" indent="122237" algn="l" rtl="0">
              <a:lnSpc>
                <a:spcPct val="100000"/>
              </a:lnSpc>
              <a:spcBef>
                <a:spcPts val="0"/>
              </a:spcBef>
              <a:spcAft>
                <a:spcPts val="0"/>
              </a:spcAft>
              <a:buSzPts val="2000"/>
              <a:buNone/>
            </a:pPr>
            <a:r>
              <a:rPr lang="en-US" sz="2000" u="sng">
                <a:solidFill>
                  <a:schemeClr val="accent3"/>
                </a:solidFill>
                <a:latin typeface="Montserrat Medium"/>
                <a:ea typeface="Montserrat Medium"/>
                <a:cs typeface="Montserrat Medium"/>
                <a:sym typeface="Montserrat Medium"/>
              </a:rPr>
              <a:t>Consulta Legal Gratuita:</a:t>
            </a:r>
            <a:endParaRPr sz="2400"/>
          </a:p>
          <a:p>
            <a:pPr marL="465137" lvl="0" indent="-342900" algn="l" rtl="0">
              <a:lnSpc>
                <a:spcPct val="100000"/>
              </a:lnSpc>
              <a:spcBef>
                <a:spcPts val="0"/>
              </a:spcBef>
              <a:spcAft>
                <a:spcPts val="0"/>
              </a:spcAft>
              <a:buSzPts val="1800"/>
              <a:buChar char="•"/>
            </a:pPr>
            <a:r>
              <a:rPr lang="en-US" sz="1800">
                <a:solidFill>
                  <a:srgbClr val="FFA300"/>
                </a:solidFill>
              </a:rPr>
              <a:t>El </a:t>
            </a:r>
            <a:r>
              <a:rPr lang="en-US" b="1"/>
              <a:t>tercer miércoles </a:t>
            </a:r>
            <a:r>
              <a:rPr lang="en-US" sz="1800">
                <a:solidFill>
                  <a:srgbClr val="FFA300"/>
                </a:solidFill>
              </a:rPr>
              <a:t>del mes; </a:t>
            </a:r>
            <a:r>
              <a:rPr lang="en-US" sz="1600" b="1"/>
              <a:t>4 - 6 PM </a:t>
            </a:r>
            <a:endParaRPr sz="2400"/>
          </a:p>
          <a:p>
            <a:pPr marL="465137" lvl="0" indent="-342900" algn="l" rtl="0">
              <a:lnSpc>
                <a:spcPct val="100000"/>
              </a:lnSpc>
              <a:spcBef>
                <a:spcPts val="0"/>
              </a:spcBef>
              <a:spcAft>
                <a:spcPts val="0"/>
              </a:spcAft>
              <a:buSzPts val="1800"/>
              <a:buChar char="•"/>
            </a:pPr>
            <a:r>
              <a:rPr lang="en-US" sz="1800" b="1" i="1">
                <a:solidFill>
                  <a:srgbClr val="FFA300"/>
                </a:solidFill>
              </a:rPr>
              <a:t>Stout Street Health Center</a:t>
            </a:r>
            <a:r>
              <a:rPr lang="en-US" b="0" i="0"/>
              <a:t>, ubicado en </a:t>
            </a:r>
            <a:r>
              <a:rPr lang="en-US" i="0"/>
              <a:t>2130 Stout St., Denver</a:t>
            </a:r>
            <a:endParaRPr sz="2400"/>
          </a:p>
          <a:p>
            <a:pPr marL="444500" lvl="0" indent="-342900" algn="l" rtl="0">
              <a:lnSpc>
                <a:spcPct val="100000"/>
              </a:lnSpc>
              <a:spcBef>
                <a:spcPts val="0"/>
              </a:spcBef>
              <a:spcAft>
                <a:spcPts val="0"/>
              </a:spcAft>
              <a:buClr>
                <a:srgbClr val="FFA300"/>
              </a:buClr>
              <a:buSzPts val="1800"/>
              <a:buChar char="•"/>
            </a:pPr>
            <a:r>
              <a:rPr lang="en-US" sz="1800">
                <a:solidFill>
                  <a:srgbClr val="FFA300"/>
                </a:solidFill>
              </a:rPr>
              <a:t>Acompáñenos en persona, por teléfono/por Zoom en un “cuarto virtual privado”</a:t>
            </a:r>
            <a:endParaRPr sz="2400"/>
          </a:p>
          <a:p>
            <a:pPr marL="444500" lvl="0" indent="-342900" algn="l" rtl="0">
              <a:lnSpc>
                <a:spcPct val="100000"/>
              </a:lnSpc>
              <a:spcBef>
                <a:spcPts val="0"/>
              </a:spcBef>
              <a:spcAft>
                <a:spcPts val="0"/>
              </a:spcAft>
              <a:buClr>
                <a:srgbClr val="FFA300"/>
              </a:buClr>
              <a:buSzPts val="1800"/>
              <a:buChar char="•"/>
            </a:pPr>
            <a:r>
              <a:rPr lang="en-US" sz="1800">
                <a:solidFill>
                  <a:srgbClr val="FFA300"/>
                </a:solidFill>
              </a:rPr>
              <a:t>Cara a cara con un abogado voluntario, para contestar sus preguntas</a:t>
            </a:r>
            <a:endParaRPr sz="2400"/>
          </a:p>
          <a:p>
            <a:pPr marL="215900" lvl="0" indent="12700" algn="l" rtl="0">
              <a:lnSpc>
                <a:spcPct val="100000"/>
              </a:lnSpc>
              <a:spcBef>
                <a:spcPts val="0"/>
              </a:spcBef>
              <a:spcAft>
                <a:spcPts val="0"/>
              </a:spcAft>
              <a:buSzPts val="2400"/>
              <a:buNone/>
            </a:pPr>
            <a:endParaRPr sz="2400"/>
          </a:p>
          <a:p>
            <a:pPr marL="0" lvl="0" indent="122237" algn="l" rtl="0">
              <a:lnSpc>
                <a:spcPct val="100000"/>
              </a:lnSpc>
              <a:spcBef>
                <a:spcPts val="0"/>
              </a:spcBef>
              <a:spcAft>
                <a:spcPts val="0"/>
              </a:spcAft>
              <a:buSzPts val="2000"/>
              <a:buNone/>
            </a:pPr>
            <a:r>
              <a:rPr lang="en-US" sz="2000" u="sng">
                <a:solidFill>
                  <a:schemeClr val="accent3"/>
                </a:solidFill>
                <a:latin typeface="Montserrat Medium"/>
                <a:ea typeface="Montserrat Medium"/>
                <a:cs typeface="Montserrat Medium"/>
                <a:sym typeface="Montserrat Medium"/>
              </a:rPr>
              <a:t>Inscríbase:</a:t>
            </a:r>
            <a:endParaRPr sz="2400"/>
          </a:p>
          <a:p>
            <a:pPr marL="457200" lvl="0" indent="-342900" algn="l" rtl="0">
              <a:lnSpc>
                <a:spcPct val="100000"/>
              </a:lnSpc>
              <a:spcBef>
                <a:spcPts val="0"/>
              </a:spcBef>
              <a:spcAft>
                <a:spcPts val="0"/>
              </a:spcAft>
              <a:buSzPts val="1800"/>
              <a:buChar char="•"/>
            </a:pPr>
            <a:r>
              <a:rPr lang="en-US" sz="1800">
                <a:solidFill>
                  <a:srgbClr val="FFA300"/>
                </a:solidFill>
              </a:rPr>
              <a:t>Visitando la </a:t>
            </a:r>
            <a:r>
              <a:rPr lang="en-US" u="sng">
                <a:solidFill>
                  <a:srgbClr val="FF5B39"/>
                </a:solidFill>
                <a:hlinkClick r:id="rId3">
                  <a:extLst>
                    <a:ext uri="{A12FA001-AC4F-418D-AE19-62706E023703}">
                      <ahyp:hlinkClr xmlns:ahyp="http://schemas.microsoft.com/office/drawing/2018/hyperlinkcolor" val="tx"/>
                    </a:ext>
                  </a:extLst>
                </a:hlinkClick>
              </a:rPr>
              <a:t>pág. de Eventos</a:t>
            </a:r>
            <a:r>
              <a:rPr lang="en-US" sz="1800">
                <a:solidFill>
                  <a:srgbClr val="FFA300"/>
                </a:solidFill>
              </a:rPr>
              <a:t> en nuestro sitio web (haga clic en “RSVP”); o enviando un correo a: </a:t>
            </a:r>
            <a:r>
              <a:rPr lang="en-US" u="sng">
                <a:solidFill>
                  <a:srgbClr val="FF5B39"/>
                </a:solidFill>
                <a:hlinkClick r:id="rId4">
                  <a:extLst>
                    <a:ext uri="{A12FA001-AC4F-418D-AE19-62706E023703}">
                      <ahyp:hlinkClr xmlns:ahyp="http://schemas.microsoft.com/office/drawing/2018/hyperlinkcolor" val="tx"/>
                    </a:ext>
                  </a:extLst>
                </a:hlinkClick>
              </a:rPr>
              <a:t>contact@copovertylawproject.org</a:t>
            </a:r>
            <a:r>
              <a:rPr lang="en-US" u="sng"/>
              <a:t> </a:t>
            </a:r>
            <a:endParaRPr/>
          </a:p>
          <a:p>
            <a:pPr marL="457200" lvl="0" indent="-342900" algn="l" rtl="0">
              <a:lnSpc>
                <a:spcPct val="100000"/>
              </a:lnSpc>
              <a:spcBef>
                <a:spcPts val="0"/>
              </a:spcBef>
              <a:spcAft>
                <a:spcPts val="0"/>
              </a:spcAft>
              <a:buClr>
                <a:srgbClr val="FFA300"/>
              </a:buClr>
              <a:buSzPts val="1800"/>
              <a:buChar char="•"/>
            </a:pPr>
            <a:r>
              <a:rPr lang="en-US" sz="1800">
                <a:solidFill>
                  <a:srgbClr val="FFA300"/>
                </a:solidFill>
              </a:rPr>
              <a:t>O llame al </a:t>
            </a:r>
            <a:r>
              <a:rPr lang="en-US" b="1">
                <a:solidFill>
                  <a:schemeClr val="accent3"/>
                </a:solidFill>
              </a:rPr>
              <a:t>720-500-2587</a:t>
            </a:r>
            <a:endParaRPr sz="2400"/>
          </a:p>
          <a:p>
            <a:pPr marL="0" lvl="1" indent="571500" algn="l" rtl="0">
              <a:lnSpc>
                <a:spcPct val="100000"/>
              </a:lnSpc>
              <a:spcBef>
                <a:spcPts val="0"/>
              </a:spcBef>
              <a:spcAft>
                <a:spcPts val="0"/>
              </a:spcAft>
              <a:buSzPts val="1400"/>
              <a:buNone/>
            </a:pPr>
            <a:r>
              <a:rPr lang="en-US" sz="1400">
                <a:solidFill>
                  <a:srgbClr val="FFA300"/>
                </a:solidFill>
              </a:rPr>
              <a:t>(</a:t>
            </a:r>
            <a:r>
              <a:rPr lang="en-US">
                <a:solidFill>
                  <a:schemeClr val="accent3"/>
                </a:solidFill>
              </a:rPr>
              <a:t>Para los que hablan español</a:t>
            </a:r>
            <a:r>
              <a:rPr lang="en-US" sz="1400">
                <a:solidFill>
                  <a:srgbClr val="FFA300"/>
                </a:solidFill>
              </a:rPr>
              <a:t>)</a:t>
            </a:r>
            <a:endParaRPr/>
          </a:p>
        </p:txBody>
      </p:sp>
      <p:sp>
        <p:nvSpPr>
          <p:cNvPr id="65" name="Google Shape;65;p4"/>
          <p:cNvSpPr txBox="1"/>
          <p:nvPr/>
        </p:nvSpPr>
        <p:spPr>
          <a:xfrm>
            <a:off x="1628824" y="1047743"/>
            <a:ext cx="4792926" cy="5656607"/>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3348"/>
              </a:buClr>
              <a:buSzPts val="2400"/>
              <a:buFont typeface="Montserrat"/>
              <a:buNone/>
            </a:pPr>
            <a:r>
              <a:rPr lang="en-US" sz="2400" b="0" i="0" u="sng" strike="noStrike" cap="none">
                <a:solidFill>
                  <a:srgbClr val="003348"/>
                </a:solidFill>
                <a:latin typeface="Montserrat"/>
                <a:ea typeface="Montserrat"/>
                <a:cs typeface="Montserrat"/>
                <a:sym typeface="Montserrat"/>
              </a:rPr>
              <a:t>Monthly Legal Clinic</a:t>
            </a:r>
            <a:r>
              <a:rPr lang="en-US" sz="2400" b="0" i="0" u="none" strike="noStrike" cap="none">
                <a:solidFill>
                  <a:srgbClr val="003348"/>
                </a:solidFill>
                <a:latin typeface="Montserrat"/>
                <a:ea typeface="Montserrat"/>
                <a:cs typeface="Montserrat"/>
                <a:sym typeface="Montserrat"/>
              </a:rPr>
              <a:t>:  </a:t>
            </a:r>
            <a:endParaRPr/>
          </a:p>
          <a:p>
            <a:pPr marL="228600" marR="0" lvl="0" indent="-228600" algn="l" rtl="0">
              <a:lnSpc>
                <a:spcPct val="90000"/>
              </a:lnSpc>
              <a:spcBef>
                <a:spcPts val="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Third Wednesday 4-6pm </a:t>
            </a:r>
            <a:endParaRPr/>
          </a:p>
          <a:p>
            <a:pPr marL="228600" marR="0" lvl="0" indent="-228600" algn="l" rtl="0">
              <a:lnSpc>
                <a:spcPct val="90000"/>
              </a:lnSpc>
              <a:spcBef>
                <a:spcPts val="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Stout Street Health Center (2130 Stout)</a:t>
            </a:r>
            <a:endParaRPr/>
          </a:p>
          <a:p>
            <a:pPr marL="228600" marR="0" lvl="0" indent="-215900" algn="l" rtl="0">
              <a:lnSpc>
                <a:spcPct val="90000"/>
              </a:lnSpc>
              <a:spcBef>
                <a:spcPts val="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Join in person or by Zoom/phone in private virtual “room”</a:t>
            </a:r>
            <a:endParaRPr/>
          </a:p>
          <a:p>
            <a:pPr marL="228600" marR="0" lvl="0" indent="-215900" algn="l" rtl="0">
              <a:lnSpc>
                <a:spcPct val="90000"/>
              </a:lnSpc>
              <a:spcBef>
                <a:spcPts val="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Speak 1-on-1 with a volunteer lawyer</a:t>
            </a:r>
            <a:endParaRPr/>
          </a:p>
          <a:p>
            <a:pPr marL="0" marR="0" lvl="0" indent="228600" algn="l" rtl="0">
              <a:lnSpc>
                <a:spcPct val="90000"/>
              </a:lnSpc>
              <a:spcBef>
                <a:spcPts val="0"/>
              </a:spcBef>
              <a:spcAft>
                <a:spcPts val="0"/>
              </a:spcAft>
              <a:buClr>
                <a:srgbClr val="003348"/>
              </a:buClr>
              <a:buSzPts val="1400"/>
              <a:buFont typeface="Montserrat"/>
              <a:buNone/>
            </a:pPr>
            <a:endParaRPr sz="1400" b="0" i="0" u="none" strike="noStrike" cap="none">
              <a:solidFill>
                <a:srgbClr val="003348"/>
              </a:solidFill>
              <a:latin typeface="Arial"/>
              <a:ea typeface="Arial"/>
              <a:cs typeface="Arial"/>
              <a:sym typeface="Arial"/>
            </a:endParaRPr>
          </a:p>
          <a:p>
            <a:pPr marL="0" marR="0" lvl="0" indent="0" algn="l" rtl="0">
              <a:lnSpc>
                <a:spcPct val="90000"/>
              </a:lnSpc>
              <a:spcBef>
                <a:spcPts val="0"/>
              </a:spcBef>
              <a:spcAft>
                <a:spcPts val="0"/>
              </a:spcAft>
              <a:buClr>
                <a:srgbClr val="003348"/>
              </a:buClr>
              <a:buSzPts val="2400"/>
              <a:buFont typeface="Montserrat"/>
              <a:buNone/>
            </a:pPr>
            <a:r>
              <a:rPr lang="en-US" sz="2400" b="0" i="0" u="sng" strike="noStrike" cap="none">
                <a:solidFill>
                  <a:srgbClr val="003348"/>
                </a:solidFill>
                <a:latin typeface="Montserrat"/>
                <a:ea typeface="Montserrat"/>
                <a:cs typeface="Montserrat"/>
                <a:sym typeface="Montserrat"/>
              </a:rPr>
              <a:t>How to Sign Up:</a:t>
            </a:r>
            <a:endParaRPr/>
          </a:p>
          <a:p>
            <a:pPr marL="228600" marR="0" lvl="0" indent="-177800" algn="l" rtl="0">
              <a:lnSpc>
                <a:spcPct val="90000"/>
              </a:lnSpc>
              <a:spcBef>
                <a:spcPts val="0"/>
              </a:spcBef>
              <a:spcAft>
                <a:spcPts val="0"/>
              </a:spcAft>
              <a:buClr>
                <a:srgbClr val="003348"/>
              </a:buClr>
              <a:buSzPts val="1800"/>
              <a:buFont typeface="Arial"/>
              <a:buChar char="•"/>
            </a:pPr>
            <a:r>
              <a:rPr lang="en-US" sz="1800" b="0" i="0" u="none" strike="noStrike" cap="none">
                <a:solidFill>
                  <a:srgbClr val="003348"/>
                </a:solidFill>
                <a:latin typeface="Montserrat"/>
                <a:ea typeface="Montserrat"/>
                <a:cs typeface="Montserrat"/>
                <a:sym typeface="Montserrat"/>
              </a:rPr>
              <a:t>RSVP on our website</a:t>
            </a:r>
            <a:endParaRPr/>
          </a:p>
          <a:p>
            <a:pPr marL="0" marR="0" lvl="0" indent="228600" algn="l" rtl="0">
              <a:lnSpc>
                <a:spcPct val="90000"/>
              </a:lnSpc>
              <a:spcBef>
                <a:spcPts val="0"/>
              </a:spcBef>
              <a:spcAft>
                <a:spcPts val="0"/>
              </a:spcAft>
              <a:buClr>
                <a:srgbClr val="FF5B39"/>
              </a:buClr>
              <a:buSzPts val="1800"/>
              <a:buFont typeface="Montserrat"/>
              <a:buNone/>
            </a:pPr>
            <a:r>
              <a:rPr lang="en-US" sz="1800" b="0" i="0" u="sng" strike="noStrike" cap="none">
                <a:solidFill>
                  <a:srgbClr val="FF5B39"/>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CPLP Events</a:t>
            </a:r>
            <a:endParaRPr/>
          </a:p>
          <a:p>
            <a:pPr marL="228600" marR="0" lvl="0" indent="-177800" algn="l" rtl="0">
              <a:lnSpc>
                <a:spcPct val="90000"/>
              </a:lnSpc>
              <a:spcBef>
                <a:spcPts val="0"/>
              </a:spcBef>
              <a:spcAft>
                <a:spcPts val="0"/>
              </a:spcAft>
              <a:buClr>
                <a:srgbClr val="FF5B39"/>
              </a:buClr>
              <a:buSzPts val="1800"/>
              <a:buFont typeface="Arial"/>
              <a:buChar char="•"/>
            </a:pPr>
            <a:r>
              <a:rPr lang="en-US" sz="1800" b="0" i="0" u="sng" strike="noStrike" cap="none">
                <a:solidFill>
                  <a:srgbClr val="FF5B3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contact@copovertylawproject.org</a:t>
            </a:r>
            <a:r>
              <a:rPr lang="en-US" sz="1800" b="0" i="0" u="none" strike="noStrike" cap="none">
                <a:solidFill>
                  <a:srgbClr val="003348"/>
                </a:solidFill>
                <a:latin typeface="Montserrat"/>
                <a:ea typeface="Montserrat"/>
                <a:cs typeface="Montserrat"/>
                <a:sym typeface="Montserrat"/>
              </a:rPr>
              <a:t> </a:t>
            </a:r>
            <a:endParaRPr/>
          </a:p>
          <a:p>
            <a:pPr marL="228600" marR="0" lvl="0" indent="-177800" algn="l" rtl="0">
              <a:lnSpc>
                <a:spcPct val="90000"/>
              </a:lnSpc>
              <a:spcBef>
                <a:spcPts val="0"/>
              </a:spcBef>
              <a:spcAft>
                <a:spcPts val="0"/>
              </a:spcAft>
              <a:buClr>
                <a:srgbClr val="003348"/>
              </a:buClr>
              <a:buSzPts val="1800"/>
              <a:buFont typeface="Arial"/>
              <a:buChar char="•"/>
            </a:pPr>
            <a:r>
              <a:rPr lang="en-US" sz="1800" b="0" i="0" u="none" strike="noStrike" cap="none">
                <a:solidFill>
                  <a:srgbClr val="003348"/>
                </a:solidFill>
                <a:latin typeface="Montserrat"/>
                <a:ea typeface="Montserrat"/>
                <a:cs typeface="Montserrat"/>
                <a:sym typeface="Montserrat"/>
              </a:rPr>
              <a:t>Call </a:t>
            </a:r>
            <a:r>
              <a:rPr lang="en-US" sz="1600" b="1" i="0" u="none" strike="noStrike" cap="none">
                <a:solidFill>
                  <a:srgbClr val="003348"/>
                </a:solidFill>
                <a:latin typeface="Montserrat"/>
                <a:ea typeface="Montserrat"/>
                <a:cs typeface="Montserrat"/>
                <a:sym typeface="Montserrat"/>
              </a:rPr>
              <a:t>720-515-6130</a:t>
            </a:r>
            <a:endParaRPr/>
          </a:p>
          <a:p>
            <a:pPr marL="0" marR="0" lvl="0" indent="228600" algn="l" rtl="0">
              <a:lnSpc>
                <a:spcPct val="90000"/>
              </a:lnSpc>
              <a:spcBef>
                <a:spcPts val="0"/>
              </a:spcBef>
              <a:spcAft>
                <a:spcPts val="0"/>
              </a:spcAft>
              <a:buClr>
                <a:srgbClr val="003348"/>
              </a:buClr>
              <a:buSzPts val="1800"/>
              <a:buFont typeface="Montserrat"/>
              <a:buNone/>
            </a:pPr>
            <a:r>
              <a:rPr lang="en-US" sz="1800" b="0" i="0" u="none" strike="noStrike" cap="none">
                <a:solidFill>
                  <a:srgbClr val="003348"/>
                </a:solidFill>
                <a:latin typeface="Montserrat"/>
                <a:ea typeface="Montserrat"/>
                <a:cs typeface="Montserrat"/>
                <a:sym typeface="Montserrat"/>
              </a:rPr>
              <a:t>(For English speakers)</a:t>
            </a:r>
            <a:endParaRPr/>
          </a:p>
        </p:txBody>
      </p:sp>
      <p:sp>
        <p:nvSpPr>
          <p:cNvPr id="66" name="Google Shape;66;p4"/>
          <p:cNvSpPr txBox="1">
            <a:spLocks noGrp="1"/>
          </p:cNvSpPr>
          <p:nvPr>
            <p:ph type="title"/>
          </p:nvPr>
        </p:nvSpPr>
        <p:spPr>
          <a:xfrm>
            <a:off x="1774824" y="153651"/>
            <a:ext cx="8902142" cy="894092"/>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A300"/>
              </a:buClr>
              <a:buSzPts val="4800"/>
              <a:buFont typeface="Barlow Condensed"/>
              <a:buNone/>
            </a:pPr>
            <a:r>
              <a:rPr lang="en-US" sz="4800"/>
              <a:t>Colorado Poverty Law Project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0"/>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3200"/>
              <a:buFont typeface="Barlow Condensed"/>
              <a:buNone/>
            </a:pPr>
            <a:r>
              <a:rPr lang="en-US" sz="3200"/>
              <a:t>Federal Protections - CDC</a:t>
            </a:r>
            <a:endParaRPr/>
          </a:p>
        </p:txBody>
      </p:sp>
      <p:sp>
        <p:nvSpPr>
          <p:cNvPr id="346" name="Google Shape;346;p40"/>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457200" algn="l" rtl="0">
              <a:lnSpc>
                <a:spcPct val="90000"/>
              </a:lnSpc>
              <a:spcBef>
                <a:spcPts val="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To be protected by the CDC’s moratorium, you must sign a form and deliver it to your landlord declaring the following:</a:t>
            </a:r>
            <a:endParaRPr/>
          </a:p>
          <a:p>
            <a:pPr marL="914400" marR="0" lvl="1" indent="-457200" algn="l" rtl="0">
              <a:lnSpc>
                <a:spcPct val="90000"/>
              </a:lnSpc>
              <a:spcBef>
                <a:spcPts val="5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You made best efforts to obtain gov rental assistance;</a:t>
            </a:r>
            <a:endParaRPr sz="24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You expect to earn no more than $99,000 in annual income for 2020 (or $198,000 for couples filing jointly), or that you were not required to report income in 2019 to the IRS, or you received a CARES Act stimulus check.</a:t>
            </a:r>
            <a:endParaRPr/>
          </a:p>
        </p:txBody>
      </p:sp>
      <p:sp>
        <p:nvSpPr>
          <p:cNvPr id="347" name="Google Shape;347;p40"/>
          <p:cNvSpPr txBox="1"/>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Protecciones federales -CDC</a:t>
            </a:r>
            <a:endParaRPr sz="3000" b="1" i="0" u="none" strike="noStrike" cap="none">
              <a:solidFill>
                <a:srgbClr val="FFA300"/>
              </a:solidFill>
              <a:latin typeface="Barlow Condensed"/>
              <a:ea typeface="Barlow Condensed"/>
              <a:cs typeface="Barlow Condensed"/>
              <a:sym typeface="Barlow Condensed"/>
            </a:endParaRPr>
          </a:p>
        </p:txBody>
      </p:sp>
      <p:sp>
        <p:nvSpPr>
          <p:cNvPr id="348" name="Google Shape;348;p40"/>
          <p:cNvSpPr txBox="1">
            <a:spLocks noGrp="1"/>
          </p:cNvSpPr>
          <p:nvPr>
            <p:ph type="body" idx="1"/>
          </p:nvPr>
        </p:nvSpPr>
        <p:spPr>
          <a:xfrm>
            <a:off x="6601968" y="1336566"/>
            <a:ext cx="5413247" cy="5125800"/>
          </a:xfrm>
          <a:prstGeom prst="rect">
            <a:avLst/>
          </a:prstGeom>
          <a:noFill/>
          <a:ln>
            <a:noFill/>
          </a:ln>
        </p:spPr>
        <p:txBody>
          <a:bodyPr spcFirstLastPara="1" wrap="square" lIns="91425" tIns="45700" rIns="91425" bIns="45700" anchor="t" anchorCtr="0">
            <a:noAutofit/>
          </a:bodyPr>
          <a:lstStyle/>
          <a:p>
            <a:pPr marL="407988" lvl="0" indent="-352423" algn="l" rtl="0">
              <a:lnSpc>
                <a:spcPct val="90000"/>
              </a:lnSpc>
              <a:spcBef>
                <a:spcPts val="0"/>
              </a:spcBef>
              <a:spcAft>
                <a:spcPts val="0"/>
              </a:spcAft>
              <a:buSzPts val="2800"/>
              <a:buChar char="•"/>
            </a:pPr>
            <a:r>
              <a:rPr lang="en-US"/>
              <a:t>Para estar protegido por la moratoria de los CDC, debe firmar un formulario y entregarlo al arrendador  declarando lo que:</a:t>
            </a:r>
            <a:endParaRPr/>
          </a:p>
          <a:p>
            <a:pPr marL="865188" lvl="1" indent="-174623" algn="l" rtl="0">
              <a:lnSpc>
                <a:spcPct val="90000"/>
              </a:lnSpc>
              <a:spcBef>
                <a:spcPts val="0"/>
              </a:spcBef>
              <a:spcAft>
                <a:spcPts val="0"/>
              </a:spcAft>
              <a:buSzPts val="2800"/>
              <a:buNone/>
            </a:pPr>
            <a:endParaRPr sz="2000"/>
          </a:p>
          <a:p>
            <a:pPr marL="865188" lvl="1" indent="-352423" algn="l" rtl="0">
              <a:lnSpc>
                <a:spcPct val="90000"/>
              </a:lnSpc>
              <a:spcBef>
                <a:spcPts val="0"/>
              </a:spcBef>
              <a:spcAft>
                <a:spcPts val="0"/>
              </a:spcAft>
              <a:buSzPts val="2800"/>
              <a:buChar char="•"/>
            </a:pPr>
            <a:r>
              <a:rPr lang="en-US" sz="2000"/>
              <a:t>Hiciste tu mejor esfuerzo  para obtener asistencia del gobierno para el alquiler.</a:t>
            </a:r>
            <a:endParaRPr/>
          </a:p>
          <a:p>
            <a:pPr marL="865188" lvl="1" indent="-352423" algn="l" rtl="0">
              <a:lnSpc>
                <a:spcPct val="90000"/>
              </a:lnSpc>
              <a:spcBef>
                <a:spcPts val="0"/>
              </a:spcBef>
              <a:spcAft>
                <a:spcPts val="0"/>
              </a:spcAft>
              <a:buSzPts val="2800"/>
              <a:buChar char="•"/>
            </a:pPr>
            <a:r>
              <a:rPr lang="en-US" sz="2000"/>
              <a:t>Esperaba ganar no más de $99,000 en ingresos anuales para el 2020 (o $198, 000 para parejas que presentan declaración conjunta), o que no fue obligado a reportar ingresos en 2019 al IRS, o que haya recibido un cheque de estímulo de la Ley CARES .</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1"/>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3200"/>
              <a:buFont typeface="Barlow Condensed"/>
              <a:buNone/>
            </a:pPr>
            <a:r>
              <a:rPr lang="en-US" sz="3200"/>
              <a:t>Federal Protections - CDC</a:t>
            </a:r>
            <a:endParaRPr/>
          </a:p>
        </p:txBody>
      </p:sp>
      <p:sp>
        <p:nvSpPr>
          <p:cNvPr id="354" name="Google Shape;354;p41"/>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8" lvl="0" indent="-352423" algn="l" rtl="0">
              <a:lnSpc>
                <a:spcPct val="80000"/>
              </a:lnSpc>
              <a:spcBef>
                <a:spcPts val="0"/>
              </a:spcBef>
              <a:spcAft>
                <a:spcPts val="0"/>
              </a:spcAft>
              <a:buSzPts val="2800"/>
              <a:buChar char="•"/>
            </a:pPr>
            <a:r>
              <a:rPr lang="en-US" sz="2590"/>
              <a:t>Continuación </a:t>
            </a:r>
            <a:endParaRPr/>
          </a:p>
          <a:p>
            <a:pPr marL="865188" lvl="1" indent="-352423" algn="l" rtl="0">
              <a:lnSpc>
                <a:spcPct val="80000"/>
              </a:lnSpc>
              <a:spcBef>
                <a:spcPts val="0"/>
              </a:spcBef>
              <a:spcAft>
                <a:spcPts val="0"/>
              </a:spcAft>
              <a:buSzPts val="2800"/>
              <a:buChar char="•"/>
            </a:pPr>
            <a:r>
              <a:rPr lang="en-US" sz="2590"/>
              <a:t>Usted no puede pagar la totalidad del alquiler debido a una pérdida de ingresos, que fue despedido, pérdida de horas de trabajo, o por gastos médicos extraordinarios.</a:t>
            </a:r>
            <a:endParaRPr/>
          </a:p>
          <a:p>
            <a:pPr marL="865188" lvl="1" indent="-174623" algn="l" rtl="0">
              <a:lnSpc>
                <a:spcPct val="80000"/>
              </a:lnSpc>
              <a:spcBef>
                <a:spcPts val="0"/>
              </a:spcBef>
              <a:spcAft>
                <a:spcPts val="0"/>
              </a:spcAft>
              <a:buSzPts val="2800"/>
              <a:buNone/>
            </a:pPr>
            <a:endParaRPr sz="2590"/>
          </a:p>
          <a:p>
            <a:pPr marL="865188" lvl="1" indent="-352423" algn="l" rtl="0">
              <a:lnSpc>
                <a:spcPct val="80000"/>
              </a:lnSpc>
              <a:spcBef>
                <a:spcPts val="0"/>
              </a:spcBef>
              <a:spcAft>
                <a:spcPts val="0"/>
              </a:spcAft>
              <a:buSzPts val="2800"/>
              <a:buChar char="•"/>
            </a:pPr>
            <a:r>
              <a:rPr lang="en-US" sz="2590"/>
              <a:t>Está haciendo su mejor esfuerzo para hacer pagos parciales a tiempo, lo más cercanos posibles al pago completo.</a:t>
            </a:r>
            <a:endParaRPr/>
          </a:p>
          <a:p>
            <a:pPr marL="865188" lvl="1" indent="-174623" algn="l" rtl="0">
              <a:lnSpc>
                <a:spcPct val="80000"/>
              </a:lnSpc>
              <a:spcBef>
                <a:spcPts val="0"/>
              </a:spcBef>
              <a:spcAft>
                <a:spcPts val="0"/>
              </a:spcAft>
              <a:buSzPts val="2800"/>
              <a:buNone/>
            </a:pPr>
            <a:endParaRPr sz="2590"/>
          </a:p>
          <a:p>
            <a:pPr marL="407988" lvl="0" indent="-174623" algn="l" rtl="0">
              <a:lnSpc>
                <a:spcPct val="80000"/>
              </a:lnSpc>
              <a:spcBef>
                <a:spcPts val="0"/>
              </a:spcBef>
              <a:spcAft>
                <a:spcPts val="0"/>
              </a:spcAft>
              <a:buSzPts val="2800"/>
              <a:buNone/>
            </a:pPr>
            <a:endParaRPr sz="2590"/>
          </a:p>
          <a:p>
            <a:pPr marL="55563" lvl="0" indent="0" algn="l" rtl="0">
              <a:lnSpc>
                <a:spcPct val="80000"/>
              </a:lnSpc>
              <a:spcBef>
                <a:spcPts val="0"/>
              </a:spcBef>
              <a:spcAft>
                <a:spcPts val="0"/>
              </a:spcAft>
              <a:buSzPts val="2800"/>
              <a:buNone/>
            </a:pPr>
            <a:endParaRPr sz="2590"/>
          </a:p>
        </p:txBody>
      </p:sp>
      <p:sp>
        <p:nvSpPr>
          <p:cNvPr id="355" name="Google Shape;355;p41"/>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Cont.</a:t>
            </a:r>
            <a:endParaRPr/>
          </a:p>
          <a:p>
            <a:pPr marL="914400" marR="0" lvl="1" indent="-457200" algn="l" rtl="0">
              <a:lnSpc>
                <a:spcPct val="90000"/>
              </a:lnSpc>
              <a:spcBef>
                <a:spcPts val="5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You cannot make full rent payment because of a loss of income, lay-off, loss of work hours, or extraordinary medical expenses;</a:t>
            </a:r>
            <a:endParaRPr/>
          </a:p>
          <a:p>
            <a:pPr marL="914400" marR="0" lvl="1" indent="-457200" algn="l" rtl="0">
              <a:lnSpc>
                <a:spcPct val="90000"/>
              </a:lnSpc>
              <a:spcBef>
                <a:spcPts val="5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You are making your best effort to make timely partial payments as close to the full payment as possible;</a:t>
            </a:r>
            <a:endParaRPr/>
          </a:p>
        </p:txBody>
      </p:sp>
      <p:sp>
        <p:nvSpPr>
          <p:cNvPr id="356" name="Google Shape;356;p41"/>
          <p:cNvSpPr txBox="1"/>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Protecciones federales -CDC</a:t>
            </a:r>
            <a:endParaRPr sz="3000" b="1" i="0" u="none" strike="noStrike" cap="none">
              <a:solidFill>
                <a:srgbClr val="FFA300"/>
              </a:solidFill>
              <a:latin typeface="Barlow Condensed"/>
              <a:ea typeface="Barlow Condensed"/>
              <a:cs typeface="Barlow Condensed"/>
              <a:sym typeface="Barlow Condense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2"/>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3200"/>
              <a:buFont typeface="Barlow Condensed"/>
              <a:buNone/>
            </a:pPr>
            <a:r>
              <a:rPr lang="en-US" sz="3200"/>
              <a:t>Federal Protections - CDC</a:t>
            </a:r>
            <a:endParaRPr/>
          </a:p>
        </p:txBody>
      </p:sp>
      <p:sp>
        <p:nvSpPr>
          <p:cNvPr id="362" name="Google Shape;362;p42"/>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8" lvl="0" indent="-352423" algn="l" rtl="0">
              <a:lnSpc>
                <a:spcPct val="70000"/>
              </a:lnSpc>
              <a:spcBef>
                <a:spcPts val="0"/>
              </a:spcBef>
              <a:spcAft>
                <a:spcPts val="0"/>
              </a:spcAft>
              <a:buSzPts val="2800"/>
              <a:buChar char="•"/>
            </a:pPr>
            <a:r>
              <a:rPr lang="en-US" sz="2590"/>
              <a:t>Continuación </a:t>
            </a:r>
            <a:endParaRPr/>
          </a:p>
          <a:p>
            <a:pPr marL="865188" lvl="1" indent="-352423" algn="l" rtl="0">
              <a:lnSpc>
                <a:spcPct val="70000"/>
              </a:lnSpc>
              <a:spcBef>
                <a:spcPts val="0"/>
              </a:spcBef>
              <a:spcAft>
                <a:spcPts val="0"/>
              </a:spcAft>
              <a:buSzPts val="2800"/>
              <a:buChar char="•"/>
            </a:pPr>
            <a:r>
              <a:rPr lang="en-US" sz="2590"/>
              <a:t>Si lo desalojan, pasaría a situación de calle, o necesitaría vivir en un refugio o mudarse a una residencia compartida donde estaría  viviendo en cuartos sin distanciamiento.</a:t>
            </a:r>
            <a:endParaRPr/>
          </a:p>
          <a:p>
            <a:pPr marL="865188" lvl="1" indent="-174623" algn="l" rtl="0">
              <a:lnSpc>
                <a:spcPct val="70000"/>
              </a:lnSpc>
              <a:spcBef>
                <a:spcPts val="0"/>
              </a:spcBef>
              <a:spcAft>
                <a:spcPts val="0"/>
              </a:spcAft>
              <a:buSzPts val="2800"/>
              <a:buNone/>
            </a:pPr>
            <a:endParaRPr sz="2590"/>
          </a:p>
          <a:p>
            <a:pPr marL="865188" lvl="1" indent="-352423" algn="l" rtl="0">
              <a:lnSpc>
                <a:spcPct val="70000"/>
              </a:lnSpc>
              <a:spcBef>
                <a:spcPts val="0"/>
              </a:spcBef>
              <a:spcAft>
                <a:spcPts val="0"/>
              </a:spcAft>
              <a:buSzPts val="2800"/>
              <a:buChar char="•"/>
            </a:pPr>
            <a:r>
              <a:rPr lang="en-US" sz="2590"/>
              <a:t>Comprende que su arrendador puede exigirle que realice todos los pagos o la totalidad de estos cuando la moratoria termine a finales de 2020</a:t>
            </a:r>
            <a:endParaRPr/>
          </a:p>
        </p:txBody>
      </p:sp>
      <p:sp>
        <p:nvSpPr>
          <p:cNvPr id="363" name="Google Shape;363;p42"/>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Cont.</a:t>
            </a:r>
            <a:endParaRPr/>
          </a:p>
          <a:p>
            <a:pPr marL="914400" marR="0" lvl="1" indent="-457200" algn="l" rtl="0">
              <a:lnSpc>
                <a:spcPct val="90000"/>
              </a:lnSpc>
              <a:spcBef>
                <a:spcPts val="5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If evicted, you would become homeless, need to live in a shelter or need to move into a shared residence where you would be living in close quarters.</a:t>
            </a:r>
            <a:endParaRPr/>
          </a:p>
          <a:p>
            <a:pPr marL="914400" marR="0" lvl="1" indent="-457200" algn="l" rtl="0">
              <a:lnSpc>
                <a:spcPct val="90000"/>
              </a:lnSpc>
              <a:spcBef>
                <a:spcPts val="5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You understand you may be required by your landlord to provide full or all payments when the moratorium ends at the end of 2020.</a:t>
            </a:r>
            <a:endParaRPr/>
          </a:p>
        </p:txBody>
      </p:sp>
      <p:sp>
        <p:nvSpPr>
          <p:cNvPr id="364" name="Google Shape;364;p42"/>
          <p:cNvSpPr txBox="1"/>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Protecciones federales -CDC</a:t>
            </a:r>
            <a:endParaRPr sz="3000" b="1" i="0" u="none" strike="noStrike" cap="none">
              <a:solidFill>
                <a:srgbClr val="FFA300"/>
              </a:solidFill>
              <a:latin typeface="Barlow Condensed"/>
              <a:ea typeface="Barlow Condensed"/>
              <a:cs typeface="Barlow Condensed"/>
              <a:sym typeface="Barlow Condense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3"/>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3200"/>
              <a:buFont typeface="Barlow Condensed"/>
              <a:buNone/>
            </a:pPr>
            <a:r>
              <a:rPr lang="en-US" sz="3200"/>
              <a:t>Federal Protections - CDC</a:t>
            </a:r>
            <a:endParaRPr/>
          </a:p>
        </p:txBody>
      </p:sp>
      <p:sp>
        <p:nvSpPr>
          <p:cNvPr id="370" name="Google Shape;370;p43"/>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7" lvl="0" indent="-352424" algn="l" rtl="0">
              <a:lnSpc>
                <a:spcPct val="90000"/>
              </a:lnSpc>
              <a:spcBef>
                <a:spcPts val="0"/>
              </a:spcBef>
              <a:spcAft>
                <a:spcPts val="0"/>
              </a:spcAft>
              <a:buSzPts val="2800"/>
              <a:buChar char="•"/>
            </a:pPr>
            <a:r>
              <a:rPr lang="en-US">
                <a:solidFill>
                  <a:srgbClr val="003348"/>
                </a:solidFill>
              </a:rPr>
              <a:t>Una copia del formulario se encuentra en el sitio web del CDC: </a:t>
            </a:r>
            <a:endParaRPr/>
          </a:p>
          <a:p>
            <a:pPr marL="865187" marR="0" lvl="1" indent="-352424" algn="l" rtl="0">
              <a:lnSpc>
                <a:spcPct val="90000"/>
              </a:lnSpc>
              <a:spcBef>
                <a:spcPts val="0"/>
              </a:spcBef>
              <a:spcAft>
                <a:spcPts val="0"/>
              </a:spcAft>
              <a:buClr>
                <a:srgbClr val="003348"/>
              </a:buClr>
              <a:buSzPts val="1600"/>
              <a:buFont typeface="Arial"/>
              <a:buChar char="•"/>
            </a:pPr>
            <a:r>
              <a:rPr lang="en-US" sz="1600"/>
              <a:t>https://www.cdc.gov/coronavirus/2019-ncov/downloads/declaration-form.pdf</a:t>
            </a:r>
            <a:endParaRPr/>
          </a:p>
        </p:txBody>
      </p:sp>
      <p:sp>
        <p:nvSpPr>
          <p:cNvPr id="371" name="Google Shape;371;p43"/>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A copy of the form can be found on the CDC’s website:</a:t>
            </a:r>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https://www.cdc.gov/coronavirus/2019-ncov/downloads/declaration-form.pdf</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4"/>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State Protection – Governor Polis Executive Orders</a:t>
            </a:r>
            <a:endParaRPr/>
          </a:p>
        </p:txBody>
      </p:sp>
      <p:sp>
        <p:nvSpPr>
          <p:cNvPr id="377" name="Google Shape;377;p44"/>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8" lvl="0" indent="-352423" algn="l" rtl="0">
              <a:lnSpc>
                <a:spcPct val="70000"/>
              </a:lnSpc>
              <a:spcBef>
                <a:spcPts val="0"/>
              </a:spcBef>
              <a:spcAft>
                <a:spcPts val="0"/>
              </a:spcAft>
              <a:buSzPts val="2800"/>
              <a:buChar char="•"/>
            </a:pPr>
            <a:r>
              <a:rPr lang="en-US" sz="2790"/>
              <a:t>D 2020 223, octubre 15, 2020</a:t>
            </a:r>
            <a:endParaRPr/>
          </a:p>
          <a:p>
            <a:pPr marL="407988" lvl="0" indent="-174623" algn="l" rtl="0">
              <a:lnSpc>
                <a:spcPct val="70000"/>
              </a:lnSpc>
              <a:spcBef>
                <a:spcPts val="0"/>
              </a:spcBef>
              <a:spcAft>
                <a:spcPts val="0"/>
              </a:spcAft>
              <a:buSzPts val="2800"/>
              <a:buNone/>
            </a:pPr>
            <a:endParaRPr sz="2790"/>
          </a:p>
          <a:p>
            <a:pPr marL="407988" lvl="0" indent="-352423" algn="l" rtl="0">
              <a:lnSpc>
                <a:spcPct val="70000"/>
              </a:lnSpc>
              <a:spcBef>
                <a:spcPts val="0"/>
              </a:spcBef>
              <a:spcAft>
                <a:spcPts val="0"/>
              </a:spcAft>
              <a:buSzPts val="2800"/>
              <a:buChar char="•"/>
            </a:pPr>
            <a:r>
              <a:rPr lang="en-US" sz="2170"/>
              <a:t>Extiende el plazo de notificación de desalojo por impago de alquiler  a partir del 10 de marzo de 2020, de 10 a 30 días y requiere que los propietarios proporcionen la Orden de los CDC y la carta de notificación modelo DOLA con el  aviso.</a:t>
            </a:r>
            <a:endParaRPr/>
          </a:p>
          <a:p>
            <a:pPr marL="407988" lvl="0" indent="-352423" algn="l" rtl="0">
              <a:lnSpc>
                <a:spcPct val="70000"/>
              </a:lnSpc>
              <a:spcBef>
                <a:spcPts val="0"/>
              </a:spcBef>
              <a:spcAft>
                <a:spcPts val="0"/>
              </a:spcAft>
              <a:buSzPts val="2800"/>
              <a:buChar char="•"/>
            </a:pPr>
            <a:r>
              <a:rPr lang="en-US" sz="2170"/>
              <a:t>Prohíbe a los arrendadores cobrar cualquier cargo por demora u otra penalidad  por no pagar el alquiler a tiempo.</a:t>
            </a:r>
            <a:endParaRPr/>
          </a:p>
          <a:p>
            <a:pPr marL="407988" lvl="0" indent="-352423" algn="l" rtl="0">
              <a:lnSpc>
                <a:spcPct val="70000"/>
              </a:lnSpc>
              <a:spcBef>
                <a:spcPts val="0"/>
              </a:spcBef>
              <a:spcAft>
                <a:spcPts val="0"/>
              </a:spcAft>
              <a:buSzPts val="2800"/>
              <a:buChar char="•"/>
            </a:pPr>
            <a:r>
              <a:rPr lang="en-US" sz="2170"/>
              <a:t>Las EO emitidas el 30 de marzo, y prorrogadas hasta abril y mayo, que prohibieron los cargos por demora expiraron el 13 de junio de 2020.</a:t>
            </a:r>
            <a:endParaRPr/>
          </a:p>
        </p:txBody>
      </p:sp>
      <p:sp>
        <p:nvSpPr>
          <p:cNvPr id="378" name="Google Shape;378;p44"/>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D 2020 223, October 15, 2020</a:t>
            </a:r>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Extends the eviction notice period for non-payment of rent from 10 to 30 days and requires landlords to provide CDC Order and the DOLA model notification letter with the notice.</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Prohibits landlords from charging any late fee or other penalty for failure to timely pay rent</a:t>
            </a:r>
            <a:endParaRPr sz="28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1800"/>
              <a:buFont typeface="Arial"/>
              <a:buChar char="•"/>
            </a:pPr>
            <a:r>
              <a:rPr lang="en-US" sz="1800" b="0" i="0" u="none" strike="noStrike" cap="none">
                <a:solidFill>
                  <a:srgbClr val="003348"/>
                </a:solidFill>
                <a:latin typeface="Montserrat"/>
                <a:ea typeface="Montserrat"/>
                <a:cs typeface="Montserrat"/>
                <a:sym typeface="Montserrat"/>
              </a:rPr>
              <a:t>EOs issued March 30, and extended in April and May, that prohibited late fees expired on June 13, 2020</a:t>
            </a:r>
            <a:endParaRPr/>
          </a:p>
        </p:txBody>
      </p:sp>
      <p:sp>
        <p:nvSpPr>
          <p:cNvPr id="379" name="Google Shape;379;p44"/>
          <p:cNvSpPr txBox="1"/>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A300"/>
              </a:buClr>
              <a:buSzPts val="4400"/>
              <a:buFont typeface="Barlow Condensed"/>
              <a:buNone/>
            </a:pPr>
            <a:r>
              <a:rPr lang="en-US" sz="3000" b="1" i="0" u="none" strike="noStrike" cap="none">
                <a:solidFill>
                  <a:srgbClr val="FFA300"/>
                </a:solidFill>
                <a:latin typeface="Barlow Condensed"/>
                <a:ea typeface="Barlow Condensed"/>
                <a:cs typeface="Barlow Condensed"/>
                <a:sym typeface="Barlow Condensed"/>
              </a:rPr>
              <a:t>Protección del Estado –</a:t>
            </a:r>
            <a:br>
              <a:rPr lang="en-US" sz="3000" b="1" i="0" u="none" strike="noStrike" cap="none">
                <a:solidFill>
                  <a:srgbClr val="FFA300"/>
                </a:solidFill>
                <a:latin typeface="Barlow Condensed"/>
                <a:ea typeface="Barlow Condensed"/>
                <a:cs typeface="Barlow Condensed"/>
                <a:sym typeface="Barlow Condensed"/>
              </a:rPr>
            </a:br>
            <a:r>
              <a:rPr lang="en-US" sz="3000" b="1" i="0" u="none" strike="noStrike" cap="none">
                <a:solidFill>
                  <a:srgbClr val="FFA300"/>
                </a:solidFill>
                <a:latin typeface="Barlow Condensed"/>
                <a:ea typeface="Barlow Condensed"/>
                <a:cs typeface="Barlow Condensed"/>
                <a:sym typeface="Barlow Condensed"/>
              </a:rPr>
              <a:t>Ordenes Ejecutivas del gobernador Polis</a:t>
            </a:r>
            <a:endParaRPr sz="3000" b="1" i="0" u="none" strike="noStrike" cap="none">
              <a:solidFill>
                <a:srgbClr val="FFA300"/>
              </a:solidFill>
              <a:latin typeface="Barlow Condensed"/>
              <a:ea typeface="Barlow Condensed"/>
              <a:cs typeface="Barlow Condensed"/>
              <a:sym typeface="Barlow Condense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Late Fees Under Governor Polis Executive Orders</a:t>
            </a:r>
            <a:endParaRPr/>
          </a:p>
        </p:txBody>
      </p:sp>
      <p:sp>
        <p:nvSpPr>
          <p:cNvPr id="385" name="Google Shape;385;p45"/>
          <p:cNvSpPr txBox="1">
            <a:spLocks noGrp="1"/>
          </p:cNvSpPr>
          <p:nvPr>
            <p:ph type="body" idx="1"/>
          </p:nvPr>
        </p:nvSpPr>
        <p:spPr>
          <a:xfrm>
            <a:off x="6934775" y="4015337"/>
            <a:ext cx="4672801" cy="2689088"/>
          </a:xfrm>
          <a:prstGeom prst="rect">
            <a:avLst/>
          </a:prstGeom>
          <a:noFill/>
          <a:ln>
            <a:noFill/>
          </a:ln>
        </p:spPr>
        <p:txBody>
          <a:bodyPr spcFirstLastPara="1" wrap="square" lIns="45675" tIns="45675" rIns="45675" bIns="45675" anchor="t" anchorCtr="0">
            <a:normAutofit/>
          </a:bodyPr>
          <a:lstStyle/>
          <a:p>
            <a:pPr marL="407988" lvl="0" indent="-352423" algn="l" rtl="0">
              <a:lnSpc>
                <a:spcPct val="80000"/>
              </a:lnSpc>
              <a:spcBef>
                <a:spcPts val="0"/>
              </a:spcBef>
              <a:spcAft>
                <a:spcPts val="0"/>
              </a:spcAft>
              <a:buSzPts val="2800"/>
              <a:buChar char="•"/>
            </a:pPr>
            <a:r>
              <a:rPr lang="en-US" sz="2380"/>
              <a:t>Las EO emitidas el 30 de marzo, y prorrogadas hasta abril y mayo, que prohibieron los cargos por demora expiraron el 13 de junio de 2020.</a:t>
            </a:r>
            <a:endParaRPr/>
          </a:p>
          <a:p>
            <a:pPr marL="407988" lvl="0" indent="-352423" algn="l" rtl="0">
              <a:lnSpc>
                <a:spcPct val="80000"/>
              </a:lnSpc>
              <a:spcBef>
                <a:spcPts val="0"/>
              </a:spcBef>
              <a:spcAft>
                <a:spcPts val="0"/>
              </a:spcAft>
              <a:buSzPts val="2800"/>
              <a:buChar char="•"/>
            </a:pPr>
            <a:r>
              <a:rPr lang="en-US" sz="2380"/>
              <a:t>Se permite el pago de cualquier  pago por demora emitidos entre el 13 de junio y el 15 de octubre.</a:t>
            </a:r>
            <a:endParaRPr/>
          </a:p>
        </p:txBody>
      </p:sp>
      <p:sp>
        <p:nvSpPr>
          <p:cNvPr id="386" name="Google Shape;386;p45"/>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317500" algn="l" rtl="0">
              <a:lnSpc>
                <a:spcPct val="90000"/>
              </a:lnSpc>
              <a:spcBef>
                <a:spcPts val="1000"/>
              </a:spcBef>
              <a:spcAft>
                <a:spcPts val="0"/>
              </a:spcAft>
              <a:buClr>
                <a:srgbClr val="003348"/>
              </a:buClr>
              <a:buSzPts val="2200"/>
              <a:buFont typeface="Arial"/>
              <a:buNone/>
            </a:pPr>
            <a:endParaRPr sz="1400" b="0" i="0" u="none" strike="noStrike" cap="none">
              <a:solidFill>
                <a:srgbClr val="003348"/>
              </a:solidFill>
              <a:latin typeface="Arial"/>
              <a:ea typeface="Arial"/>
              <a:cs typeface="Arial"/>
              <a:sym typeface="Arial"/>
            </a:endParaRPr>
          </a:p>
          <a:p>
            <a:pPr marL="457200" marR="0" lvl="0" indent="-317500" algn="l" rtl="0">
              <a:lnSpc>
                <a:spcPct val="90000"/>
              </a:lnSpc>
              <a:spcBef>
                <a:spcPts val="1000"/>
              </a:spcBef>
              <a:spcAft>
                <a:spcPts val="0"/>
              </a:spcAft>
              <a:buClr>
                <a:srgbClr val="003348"/>
              </a:buClr>
              <a:buSzPts val="2200"/>
              <a:buFont typeface="Arial"/>
              <a:buNone/>
            </a:pPr>
            <a:endParaRPr sz="1400" b="0" i="0" u="none" strike="noStrike" cap="none">
              <a:solidFill>
                <a:srgbClr val="003348"/>
              </a:solidFill>
              <a:latin typeface="Arial"/>
              <a:ea typeface="Arial"/>
              <a:cs typeface="Arial"/>
              <a:sym typeface="Arial"/>
            </a:endParaRPr>
          </a:p>
          <a:p>
            <a:pPr marL="457200" marR="0" lvl="0" indent="-317500" algn="l" rtl="0">
              <a:lnSpc>
                <a:spcPct val="90000"/>
              </a:lnSpc>
              <a:spcBef>
                <a:spcPts val="1000"/>
              </a:spcBef>
              <a:spcAft>
                <a:spcPts val="0"/>
              </a:spcAft>
              <a:buClr>
                <a:srgbClr val="003348"/>
              </a:buClr>
              <a:buSzPts val="2200"/>
              <a:buFont typeface="Arial"/>
              <a:buNone/>
            </a:pPr>
            <a:endParaRPr sz="1400" b="0" i="0" u="none" strike="noStrike" cap="none">
              <a:solidFill>
                <a:srgbClr val="003348"/>
              </a:solidFill>
              <a:latin typeface="Arial"/>
              <a:ea typeface="Arial"/>
              <a:cs typeface="Arial"/>
              <a:sym typeface="Arial"/>
            </a:endParaRPr>
          </a:p>
          <a:p>
            <a:pPr marL="457200" marR="0" lvl="0" indent="-317500" algn="l" rtl="0">
              <a:lnSpc>
                <a:spcPct val="90000"/>
              </a:lnSpc>
              <a:spcBef>
                <a:spcPts val="1000"/>
              </a:spcBef>
              <a:spcAft>
                <a:spcPts val="0"/>
              </a:spcAft>
              <a:buClr>
                <a:srgbClr val="003348"/>
              </a:buClr>
              <a:buSzPts val="2200"/>
              <a:buFont typeface="Arial"/>
              <a:buNone/>
            </a:pPr>
            <a:endParaRPr sz="1400" b="0" i="0" u="none" strike="noStrike" cap="none">
              <a:solidFill>
                <a:srgbClr val="003348"/>
              </a:solidFill>
              <a:latin typeface="Arial"/>
              <a:ea typeface="Arial"/>
              <a:cs typeface="Arial"/>
              <a:sym typeface="Arial"/>
            </a:endParaRPr>
          </a:p>
          <a:p>
            <a:pPr marL="457200" marR="0" lvl="0" indent="-317500" algn="l" rtl="0">
              <a:lnSpc>
                <a:spcPct val="90000"/>
              </a:lnSpc>
              <a:spcBef>
                <a:spcPts val="1000"/>
              </a:spcBef>
              <a:spcAft>
                <a:spcPts val="0"/>
              </a:spcAft>
              <a:buClr>
                <a:srgbClr val="003348"/>
              </a:buClr>
              <a:buSzPts val="2200"/>
              <a:buFont typeface="Arial"/>
              <a:buNone/>
            </a:pPr>
            <a:endParaRPr sz="1400" b="0" i="0" u="none" strike="noStrike" cap="none">
              <a:solidFill>
                <a:srgbClr val="003348"/>
              </a:solidFill>
              <a:latin typeface="Arial"/>
              <a:ea typeface="Arial"/>
              <a:cs typeface="Arial"/>
              <a:sym typeface="Arial"/>
            </a:endParaRPr>
          </a:p>
          <a:p>
            <a:pPr marL="457200" marR="0" lvl="0" indent="-317500" algn="l" rtl="0">
              <a:lnSpc>
                <a:spcPct val="90000"/>
              </a:lnSpc>
              <a:spcBef>
                <a:spcPts val="1000"/>
              </a:spcBef>
              <a:spcAft>
                <a:spcPts val="0"/>
              </a:spcAft>
              <a:buClr>
                <a:srgbClr val="003348"/>
              </a:buClr>
              <a:buSzPts val="22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200"/>
              <a:buFont typeface="Arial"/>
              <a:buChar char="•"/>
            </a:pPr>
            <a:r>
              <a:rPr lang="en-US" sz="2200" b="0" i="0" u="none" strike="noStrike" cap="none">
                <a:solidFill>
                  <a:srgbClr val="003348"/>
                </a:solidFill>
                <a:latin typeface="Montserrat"/>
                <a:ea typeface="Montserrat"/>
                <a:cs typeface="Montserrat"/>
                <a:sym typeface="Montserrat"/>
              </a:rPr>
              <a:t>EOs issued March 30, and extended in April and May, that prohibited late fees expired on June 13, 2020</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200"/>
              <a:buFont typeface="Arial"/>
              <a:buChar char="•"/>
            </a:pPr>
            <a:r>
              <a:rPr lang="en-US" sz="2200" b="0" i="0" u="none" strike="noStrike" cap="none">
                <a:solidFill>
                  <a:srgbClr val="003348"/>
                </a:solidFill>
                <a:latin typeface="Montserrat"/>
                <a:ea typeface="Montserrat"/>
                <a:cs typeface="Montserrat"/>
                <a:sym typeface="Montserrat"/>
              </a:rPr>
              <a:t>Any late fees issued between June 13 and October 15 are allowable</a:t>
            </a:r>
            <a:endParaRPr/>
          </a:p>
        </p:txBody>
      </p:sp>
      <p:graphicFrame>
        <p:nvGraphicFramePr>
          <p:cNvPr id="387" name="Google Shape;387;p45"/>
          <p:cNvGraphicFramePr/>
          <p:nvPr/>
        </p:nvGraphicFramePr>
        <p:xfrm>
          <a:off x="1947552" y="1440296"/>
          <a:ext cx="3000000" cy="3000000"/>
        </p:xfrm>
        <a:graphic>
          <a:graphicData uri="http://schemas.openxmlformats.org/drawingml/2006/table">
            <a:tbl>
              <a:tblPr firstRow="1" bandRow="1">
                <a:noFill/>
                <a:tableStyleId>{32CCD6CF-3F50-43B7-AC8F-EAB53C3D03EC}</a:tableStyleId>
              </a:tblPr>
              <a:tblGrid>
                <a:gridCol w="1917875">
                  <a:extLst>
                    <a:ext uri="{9D8B030D-6E8A-4147-A177-3AD203B41FA5}">
                      <a16:colId xmlns:a16="http://schemas.microsoft.com/office/drawing/2014/main" val="20000"/>
                    </a:ext>
                  </a:extLst>
                </a:gridCol>
                <a:gridCol w="1917875">
                  <a:extLst>
                    <a:ext uri="{9D8B030D-6E8A-4147-A177-3AD203B41FA5}">
                      <a16:colId xmlns:a16="http://schemas.microsoft.com/office/drawing/2014/main" val="20001"/>
                    </a:ext>
                  </a:extLst>
                </a:gridCol>
              </a:tblGrid>
              <a:tr h="333875">
                <a:tc>
                  <a:txBody>
                    <a:bodyPr/>
                    <a:lstStyle/>
                    <a:p>
                      <a:pPr marL="0" marR="0" lvl="0" indent="0" algn="l" rtl="0">
                        <a:lnSpc>
                          <a:spcPct val="100000"/>
                        </a:lnSpc>
                        <a:spcBef>
                          <a:spcPts val="0"/>
                        </a:spcBef>
                        <a:spcAft>
                          <a:spcPts val="0"/>
                        </a:spcAft>
                        <a:buClr>
                          <a:srgbClr val="007095"/>
                        </a:buClr>
                        <a:buSzPts val="1400"/>
                        <a:buFont typeface="Helvetica Neue"/>
                        <a:buNone/>
                      </a:pPr>
                      <a:r>
                        <a:rPr lang="en-US" sz="1400" b="1" u="none" strike="noStrike" cap="none">
                          <a:solidFill>
                            <a:srgbClr val="007095"/>
                          </a:solidFill>
                        </a:rPr>
                        <a:t>Dates</a:t>
                      </a:r>
                      <a:endParaRPr/>
                    </a:p>
                  </a:txBody>
                  <a:tcPr marL="45725" marR="45725" marT="45725" marB="45725"/>
                </a:tc>
                <a:tc>
                  <a:txBody>
                    <a:bodyPr/>
                    <a:lstStyle/>
                    <a:p>
                      <a:pPr marL="0" marR="0" lvl="0" indent="0" algn="l" rtl="0">
                        <a:lnSpc>
                          <a:spcPct val="100000"/>
                        </a:lnSpc>
                        <a:spcBef>
                          <a:spcPts val="0"/>
                        </a:spcBef>
                        <a:spcAft>
                          <a:spcPts val="0"/>
                        </a:spcAft>
                        <a:buClr>
                          <a:srgbClr val="007095"/>
                        </a:buClr>
                        <a:buSzPts val="1400"/>
                        <a:buFont typeface="Helvetica Neue"/>
                        <a:buNone/>
                      </a:pPr>
                      <a:r>
                        <a:rPr lang="en-US" sz="1400" b="1" u="none" strike="noStrike" cap="none">
                          <a:solidFill>
                            <a:srgbClr val="007095"/>
                          </a:solidFill>
                        </a:rPr>
                        <a:t>Late Fees Allowed?</a:t>
                      </a:r>
                      <a:endParaRPr/>
                    </a:p>
                  </a:txBody>
                  <a:tcPr marL="45725" marR="45725" marT="45725" marB="45725"/>
                </a:tc>
                <a:extLst>
                  <a:ext uri="{0D108BD9-81ED-4DB2-BD59-A6C34878D82A}">
                    <a16:rowId xmlns:a16="http://schemas.microsoft.com/office/drawing/2014/main" val="10000"/>
                  </a:ext>
                </a:extLst>
              </a:tr>
              <a:tr h="684975">
                <a:tc>
                  <a:txBody>
                    <a:bodyPr/>
                    <a:lstStyle/>
                    <a:p>
                      <a:pPr marL="0" marR="0" lvl="0" indent="0" algn="l" rtl="0">
                        <a:lnSpc>
                          <a:spcPct val="100000"/>
                        </a:lnSpc>
                        <a:spcBef>
                          <a:spcPts val="0"/>
                        </a:spcBef>
                        <a:spcAft>
                          <a:spcPts val="0"/>
                        </a:spcAft>
                        <a:buClr>
                          <a:srgbClr val="003348"/>
                        </a:buClr>
                        <a:buSzPts val="1400"/>
                        <a:buFont typeface="Helvetica Neue"/>
                        <a:buNone/>
                      </a:pPr>
                      <a:r>
                        <a:rPr lang="en-US" sz="1400" u="none" strike="noStrike" cap="none">
                          <a:solidFill>
                            <a:srgbClr val="003348"/>
                          </a:solidFill>
                        </a:rPr>
                        <a:t>March 30 – June 13, 2020</a:t>
                      </a:r>
                      <a:endParaRPr/>
                    </a:p>
                  </a:txBody>
                  <a:tcPr marL="45725" marR="45725" marT="45725" marB="45725"/>
                </a:tc>
                <a:tc>
                  <a:txBody>
                    <a:bodyPr/>
                    <a:lstStyle/>
                    <a:p>
                      <a:pPr marL="0" marR="0" lvl="0" indent="0" algn="l" rtl="0">
                        <a:lnSpc>
                          <a:spcPct val="100000"/>
                        </a:lnSpc>
                        <a:spcBef>
                          <a:spcPts val="0"/>
                        </a:spcBef>
                        <a:spcAft>
                          <a:spcPts val="0"/>
                        </a:spcAft>
                        <a:buClr>
                          <a:srgbClr val="003348"/>
                        </a:buClr>
                        <a:buSzPts val="1400"/>
                        <a:buFont typeface="Helvetica Neue"/>
                        <a:buNone/>
                      </a:pPr>
                      <a:r>
                        <a:rPr lang="en-US" sz="1400" u="none" strike="noStrike" cap="none">
                          <a:solidFill>
                            <a:srgbClr val="003348"/>
                          </a:solidFill>
                        </a:rPr>
                        <a:t>NO</a:t>
                      </a:r>
                      <a:endParaRPr/>
                    </a:p>
                  </a:txBody>
                  <a:tcPr marL="45725" marR="45725" marT="45725" marB="45725"/>
                </a:tc>
                <a:extLst>
                  <a:ext uri="{0D108BD9-81ED-4DB2-BD59-A6C34878D82A}">
                    <a16:rowId xmlns:a16="http://schemas.microsoft.com/office/drawing/2014/main" val="10001"/>
                  </a:ext>
                </a:extLst>
              </a:tr>
              <a:tr h="718650">
                <a:tc>
                  <a:txBody>
                    <a:bodyPr/>
                    <a:lstStyle/>
                    <a:p>
                      <a:pPr marL="0" marR="0" lvl="0" indent="0" algn="l" rtl="0">
                        <a:lnSpc>
                          <a:spcPct val="100000"/>
                        </a:lnSpc>
                        <a:spcBef>
                          <a:spcPts val="0"/>
                        </a:spcBef>
                        <a:spcAft>
                          <a:spcPts val="0"/>
                        </a:spcAft>
                        <a:buClr>
                          <a:srgbClr val="003348"/>
                        </a:buClr>
                        <a:buSzPts val="1400"/>
                        <a:buFont typeface="Helvetica Neue"/>
                        <a:buNone/>
                      </a:pPr>
                      <a:r>
                        <a:rPr lang="en-US" sz="1400" u="none" strike="noStrike" cap="none">
                          <a:solidFill>
                            <a:srgbClr val="003348"/>
                          </a:solidFill>
                        </a:rPr>
                        <a:t>June 14 – October 14, 2020</a:t>
                      </a:r>
                      <a:endParaRPr/>
                    </a:p>
                  </a:txBody>
                  <a:tcPr marL="45725" marR="45725" marT="45725" marB="45725"/>
                </a:tc>
                <a:tc>
                  <a:txBody>
                    <a:bodyPr/>
                    <a:lstStyle/>
                    <a:p>
                      <a:pPr marL="0" marR="0" lvl="0" indent="0" algn="l" rtl="0">
                        <a:lnSpc>
                          <a:spcPct val="100000"/>
                        </a:lnSpc>
                        <a:spcBef>
                          <a:spcPts val="0"/>
                        </a:spcBef>
                        <a:spcAft>
                          <a:spcPts val="0"/>
                        </a:spcAft>
                        <a:buClr>
                          <a:srgbClr val="003348"/>
                        </a:buClr>
                        <a:buSzPts val="1400"/>
                        <a:buFont typeface="Helvetica Neue"/>
                        <a:buNone/>
                      </a:pPr>
                      <a:r>
                        <a:rPr lang="en-US" sz="1400" u="none" strike="noStrike" cap="none">
                          <a:solidFill>
                            <a:srgbClr val="003348"/>
                          </a:solidFill>
                        </a:rPr>
                        <a:t>YES</a:t>
                      </a:r>
                      <a:endParaRPr/>
                    </a:p>
                  </a:txBody>
                  <a:tcPr marL="45725" marR="45725" marT="45725" marB="45725"/>
                </a:tc>
                <a:extLst>
                  <a:ext uri="{0D108BD9-81ED-4DB2-BD59-A6C34878D82A}">
                    <a16:rowId xmlns:a16="http://schemas.microsoft.com/office/drawing/2014/main" val="10002"/>
                  </a:ext>
                </a:extLst>
              </a:tr>
              <a:tr h="837525">
                <a:tc>
                  <a:txBody>
                    <a:bodyPr/>
                    <a:lstStyle/>
                    <a:p>
                      <a:pPr marL="0" marR="0" lvl="0" indent="0" algn="l" rtl="0">
                        <a:lnSpc>
                          <a:spcPct val="100000"/>
                        </a:lnSpc>
                        <a:spcBef>
                          <a:spcPts val="0"/>
                        </a:spcBef>
                        <a:spcAft>
                          <a:spcPts val="0"/>
                        </a:spcAft>
                        <a:buClr>
                          <a:srgbClr val="003348"/>
                        </a:buClr>
                        <a:buSzPts val="1400"/>
                        <a:buFont typeface="Helvetica Neue"/>
                        <a:buNone/>
                      </a:pPr>
                      <a:r>
                        <a:rPr lang="en-US" sz="1400" u="none" strike="noStrike" cap="none">
                          <a:solidFill>
                            <a:srgbClr val="003348"/>
                          </a:solidFill>
                        </a:rPr>
                        <a:t>October 15 – December 19, 2020 (if not extended)</a:t>
                      </a:r>
                      <a:endParaRPr/>
                    </a:p>
                  </a:txBody>
                  <a:tcPr marL="45725" marR="45725" marT="45725" marB="45725"/>
                </a:tc>
                <a:tc>
                  <a:txBody>
                    <a:bodyPr/>
                    <a:lstStyle/>
                    <a:p>
                      <a:pPr marL="0" marR="0" lvl="0" indent="0" algn="l" rtl="0">
                        <a:lnSpc>
                          <a:spcPct val="100000"/>
                        </a:lnSpc>
                        <a:spcBef>
                          <a:spcPts val="0"/>
                        </a:spcBef>
                        <a:spcAft>
                          <a:spcPts val="0"/>
                        </a:spcAft>
                        <a:buClr>
                          <a:srgbClr val="003348"/>
                        </a:buClr>
                        <a:buSzPts val="1400"/>
                        <a:buFont typeface="Helvetica Neue"/>
                        <a:buNone/>
                      </a:pPr>
                      <a:r>
                        <a:rPr lang="en-US" sz="1400" u="none" strike="noStrike" cap="none">
                          <a:solidFill>
                            <a:srgbClr val="003348"/>
                          </a:solidFill>
                        </a:rPr>
                        <a:t>NO</a:t>
                      </a:r>
                      <a:endParaRPr/>
                    </a:p>
                  </a:txBody>
                  <a:tcPr marL="45725" marR="45725" marT="45725" marB="45725"/>
                </a:tc>
                <a:extLst>
                  <a:ext uri="{0D108BD9-81ED-4DB2-BD59-A6C34878D82A}">
                    <a16:rowId xmlns:a16="http://schemas.microsoft.com/office/drawing/2014/main" val="10003"/>
                  </a:ext>
                </a:extLst>
              </a:tr>
            </a:tbl>
          </a:graphicData>
        </a:graphic>
      </p:graphicFrame>
      <p:sp>
        <p:nvSpPr>
          <p:cNvPr id="388" name="Google Shape;388;p45"/>
          <p:cNvSpPr txBox="1"/>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A300"/>
              </a:buClr>
              <a:buSzPts val="4400"/>
              <a:buFont typeface="Barlow Condensed"/>
              <a:buNone/>
            </a:pPr>
            <a:r>
              <a:rPr lang="en-US" sz="3000" b="1" i="0" u="none" strike="noStrike" cap="none">
                <a:solidFill>
                  <a:srgbClr val="FFA300"/>
                </a:solidFill>
                <a:latin typeface="Barlow Condensed"/>
                <a:ea typeface="Barlow Condensed"/>
                <a:cs typeface="Barlow Condensed"/>
                <a:sym typeface="Barlow Condensed"/>
              </a:rPr>
              <a:t>Cargos por demora bajo las Órdenes Ejecutivas del gobernador Polis</a:t>
            </a:r>
            <a:endParaRPr/>
          </a:p>
        </p:txBody>
      </p:sp>
      <p:graphicFrame>
        <p:nvGraphicFramePr>
          <p:cNvPr id="389" name="Google Shape;389;p45"/>
          <p:cNvGraphicFramePr/>
          <p:nvPr/>
        </p:nvGraphicFramePr>
        <p:xfrm>
          <a:off x="6934775" y="1541861"/>
          <a:ext cx="3000000" cy="3000000"/>
        </p:xfrm>
        <a:graphic>
          <a:graphicData uri="http://schemas.openxmlformats.org/drawingml/2006/table">
            <a:tbl>
              <a:tblPr firstRow="1" bandRow="1">
                <a:noFill/>
                <a:tableStyleId>{AB1DE85E-4F2C-4F30-B38E-6C5416D1824E}</a:tableStyleId>
              </a:tblPr>
              <a:tblGrid>
                <a:gridCol w="2336400">
                  <a:extLst>
                    <a:ext uri="{9D8B030D-6E8A-4147-A177-3AD203B41FA5}">
                      <a16:colId xmlns:a16="http://schemas.microsoft.com/office/drawing/2014/main" val="20000"/>
                    </a:ext>
                  </a:extLst>
                </a:gridCol>
                <a:gridCol w="2336400">
                  <a:extLst>
                    <a:ext uri="{9D8B030D-6E8A-4147-A177-3AD203B41FA5}">
                      <a16:colId xmlns:a16="http://schemas.microsoft.com/office/drawing/2014/main" val="20001"/>
                    </a:ext>
                  </a:extLst>
                </a:gridCol>
              </a:tblGrid>
              <a:tr h="464475">
                <a:tc>
                  <a:txBody>
                    <a:bodyPr/>
                    <a:lstStyle/>
                    <a:p>
                      <a:pPr marL="0" marR="0" lvl="0" indent="0" algn="l" rtl="0">
                        <a:lnSpc>
                          <a:spcPct val="100000"/>
                        </a:lnSpc>
                        <a:spcBef>
                          <a:spcPts val="0"/>
                        </a:spcBef>
                        <a:spcAft>
                          <a:spcPts val="0"/>
                        </a:spcAft>
                        <a:buClr>
                          <a:schemeClr val="dk1"/>
                        </a:buClr>
                        <a:buSzPts val="1200"/>
                        <a:buFont typeface="Helvetica Neue"/>
                        <a:buNone/>
                      </a:pPr>
                      <a:r>
                        <a:rPr lang="en-US" sz="1200" u="none" strike="noStrike" cap="none">
                          <a:solidFill>
                            <a:schemeClr val="dk1"/>
                          </a:solidFill>
                        </a:rPr>
                        <a:t>Fechas </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200" u="none" strike="noStrike" cap="none">
                          <a:solidFill>
                            <a:schemeClr val="dk1"/>
                          </a:solidFill>
                        </a:rPr>
                        <a:t>¿Se permiten cargos por demora?</a:t>
                      </a:r>
                      <a:endParaRPr/>
                    </a:p>
                  </a:txBody>
                  <a:tcPr marL="91450" marR="91450" marT="45725" marB="45725"/>
                </a:tc>
                <a:extLst>
                  <a:ext uri="{0D108BD9-81ED-4DB2-BD59-A6C34878D82A}">
                    <a16:rowId xmlns:a16="http://schemas.microsoft.com/office/drawing/2014/main" val="10000"/>
                  </a:ext>
                </a:extLst>
              </a:tr>
              <a:tr h="614025">
                <a:tc>
                  <a:txBody>
                    <a:bodyPr/>
                    <a:lstStyle/>
                    <a:p>
                      <a:pPr marL="0" marR="0" lvl="0" indent="0" algn="r" rtl="0">
                        <a:lnSpc>
                          <a:spcPct val="100000"/>
                        </a:lnSpc>
                        <a:spcBef>
                          <a:spcPts val="0"/>
                        </a:spcBef>
                        <a:spcAft>
                          <a:spcPts val="0"/>
                        </a:spcAft>
                        <a:buClr>
                          <a:schemeClr val="dk1"/>
                        </a:buClr>
                        <a:buSzPts val="1200"/>
                        <a:buFont typeface="Helvetica Neue"/>
                        <a:buNone/>
                      </a:pPr>
                      <a:r>
                        <a:rPr lang="en-US" sz="1200" u="none" strike="noStrike" cap="none"/>
                        <a:t>30 de marzo –13 de junio 2020</a:t>
                      </a:r>
                      <a:endParaRPr/>
                    </a:p>
                  </a:txBody>
                  <a:tcPr marL="91450" marR="91450" marT="45725" marB="45725"/>
                </a:tc>
                <a:tc>
                  <a:txBody>
                    <a:bodyPr/>
                    <a:lstStyle/>
                    <a:p>
                      <a:pPr marL="0" marR="0" lvl="0" indent="0" algn="r" rtl="0">
                        <a:lnSpc>
                          <a:spcPct val="100000"/>
                        </a:lnSpc>
                        <a:spcBef>
                          <a:spcPts val="0"/>
                        </a:spcBef>
                        <a:spcAft>
                          <a:spcPts val="0"/>
                        </a:spcAft>
                        <a:buClr>
                          <a:schemeClr val="dk1"/>
                        </a:buClr>
                        <a:buSzPts val="1200"/>
                        <a:buFont typeface="Helvetica Neue"/>
                        <a:buNone/>
                      </a:pPr>
                      <a:r>
                        <a:rPr lang="en-US" sz="1200" u="none" strike="noStrike" cap="none"/>
                        <a:t>NO</a:t>
                      </a:r>
                      <a:endParaRPr/>
                    </a:p>
                  </a:txBody>
                  <a:tcPr marL="91450" marR="91450" marT="45725" marB="45725"/>
                </a:tc>
                <a:extLst>
                  <a:ext uri="{0D108BD9-81ED-4DB2-BD59-A6C34878D82A}">
                    <a16:rowId xmlns:a16="http://schemas.microsoft.com/office/drawing/2014/main" val="10001"/>
                  </a:ext>
                </a:extLst>
              </a:tr>
              <a:tr h="644200">
                <a:tc>
                  <a:txBody>
                    <a:bodyPr/>
                    <a:lstStyle/>
                    <a:p>
                      <a:pPr marL="0" marR="0" lvl="0" indent="0" algn="r" rtl="0">
                        <a:lnSpc>
                          <a:spcPct val="100000"/>
                        </a:lnSpc>
                        <a:spcBef>
                          <a:spcPts val="0"/>
                        </a:spcBef>
                        <a:spcAft>
                          <a:spcPts val="0"/>
                        </a:spcAft>
                        <a:buClr>
                          <a:schemeClr val="dk1"/>
                        </a:buClr>
                        <a:buSzPts val="1200"/>
                        <a:buFont typeface="Helvetica Neue"/>
                        <a:buNone/>
                      </a:pPr>
                      <a:r>
                        <a:rPr lang="en-US" sz="1200" u="none" strike="noStrike" cap="none"/>
                        <a:t>14 de junio –14 de octubre 2020</a:t>
                      </a:r>
                      <a:endParaRPr/>
                    </a:p>
                  </a:txBody>
                  <a:tcPr marL="91450" marR="91450" marT="45725" marB="45725"/>
                </a:tc>
                <a:tc>
                  <a:txBody>
                    <a:bodyPr/>
                    <a:lstStyle/>
                    <a:p>
                      <a:pPr marL="0" marR="0" lvl="0" indent="0" algn="r" rtl="0">
                        <a:lnSpc>
                          <a:spcPct val="100000"/>
                        </a:lnSpc>
                        <a:spcBef>
                          <a:spcPts val="0"/>
                        </a:spcBef>
                        <a:spcAft>
                          <a:spcPts val="0"/>
                        </a:spcAft>
                        <a:buClr>
                          <a:schemeClr val="dk1"/>
                        </a:buClr>
                        <a:buSzPts val="1200"/>
                        <a:buFont typeface="Helvetica Neue"/>
                        <a:buNone/>
                      </a:pPr>
                      <a:r>
                        <a:rPr lang="en-US" sz="1200" u="none" strike="noStrike" cap="none"/>
                        <a:t>SÍ</a:t>
                      </a:r>
                      <a:endParaRPr/>
                    </a:p>
                  </a:txBody>
                  <a:tcPr marL="91450" marR="91450" marT="45725" marB="45725"/>
                </a:tc>
                <a:extLst>
                  <a:ext uri="{0D108BD9-81ED-4DB2-BD59-A6C34878D82A}">
                    <a16:rowId xmlns:a16="http://schemas.microsoft.com/office/drawing/2014/main" val="10002"/>
                  </a:ext>
                </a:extLst>
              </a:tr>
              <a:tr h="750775">
                <a:tc>
                  <a:txBody>
                    <a:bodyPr/>
                    <a:lstStyle/>
                    <a:p>
                      <a:pPr marL="0" marR="0" lvl="0" indent="0" algn="r" rtl="0">
                        <a:lnSpc>
                          <a:spcPct val="100000"/>
                        </a:lnSpc>
                        <a:spcBef>
                          <a:spcPts val="0"/>
                        </a:spcBef>
                        <a:spcAft>
                          <a:spcPts val="0"/>
                        </a:spcAft>
                        <a:buClr>
                          <a:schemeClr val="dk1"/>
                        </a:buClr>
                        <a:buSzPts val="1200"/>
                        <a:buFont typeface="Helvetica Neue"/>
                        <a:buNone/>
                      </a:pPr>
                      <a:r>
                        <a:rPr lang="en-US" sz="1200" u="none" strike="noStrike" cap="none"/>
                        <a:t>15 de octubre –19 de diciembre, 2020 (si no se extiende)</a:t>
                      </a:r>
                      <a:endParaRPr/>
                    </a:p>
                  </a:txBody>
                  <a:tcPr marL="91450" marR="91450" marT="45725" marB="45725"/>
                </a:tc>
                <a:tc>
                  <a:txBody>
                    <a:bodyPr/>
                    <a:lstStyle/>
                    <a:p>
                      <a:pPr marL="0" marR="0" lvl="0" indent="0" algn="r" rtl="0">
                        <a:lnSpc>
                          <a:spcPct val="100000"/>
                        </a:lnSpc>
                        <a:spcBef>
                          <a:spcPts val="0"/>
                        </a:spcBef>
                        <a:spcAft>
                          <a:spcPts val="0"/>
                        </a:spcAft>
                        <a:buClr>
                          <a:schemeClr val="dk1"/>
                        </a:buClr>
                        <a:buSzPts val="1200"/>
                        <a:buFont typeface="Helvetica Neue"/>
                        <a:buNone/>
                      </a:pPr>
                      <a:r>
                        <a:rPr lang="en-US" sz="1200" u="none" strike="noStrike" cap="none"/>
                        <a:t>NO</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6"/>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State Protection – Governor Polis Executive Orders</a:t>
            </a:r>
            <a:endParaRPr/>
          </a:p>
        </p:txBody>
      </p:sp>
      <p:sp>
        <p:nvSpPr>
          <p:cNvPr id="395" name="Google Shape;395;p46"/>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8" lvl="0" indent="-352423" algn="l" rtl="0">
              <a:lnSpc>
                <a:spcPct val="80000"/>
              </a:lnSpc>
              <a:spcBef>
                <a:spcPts val="0"/>
              </a:spcBef>
              <a:spcAft>
                <a:spcPts val="0"/>
              </a:spcAft>
              <a:buSzPts val="2800"/>
              <a:buChar char="•"/>
            </a:pPr>
            <a:r>
              <a:rPr lang="en-US"/>
              <a:t>D 2020 227, octubre 21, 2020</a:t>
            </a:r>
            <a:endParaRPr/>
          </a:p>
          <a:p>
            <a:pPr marL="407988" lvl="0" indent="-174623" algn="l" rtl="0">
              <a:lnSpc>
                <a:spcPct val="80000"/>
              </a:lnSpc>
              <a:spcBef>
                <a:spcPts val="0"/>
              </a:spcBef>
              <a:spcAft>
                <a:spcPts val="0"/>
              </a:spcAft>
              <a:buSzPts val="2800"/>
              <a:buNone/>
            </a:pPr>
            <a:endParaRPr sz="2000"/>
          </a:p>
          <a:p>
            <a:pPr marL="407988" lvl="0" indent="-352423" algn="l" rtl="0">
              <a:lnSpc>
                <a:spcPct val="80000"/>
              </a:lnSpc>
              <a:spcBef>
                <a:spcPts val="0"/>
              </a:spcBef>
              <a:spcAft>
                <a:spcPts val="0"/>
              </a:spcAft>
              <a:buSzPts val="2800"/>
              <a:buChar char="•"/>
            </a:pPr>
            <a:r>
              <a:rPr lang="en-US" sz="2000"/>
              <a:t>Similar a la moratoria del CDC, pero más amplia</a:t>
            </a:r>
            <a:endParaRPr/>
          </a:p>
          <a:p>
            <a:pPr marL="407988" lvl="0" indent="-174623" algn="l" rtl="0">
              <a:lnSpc>
                <a:spcPct val="80000"/>
              </a:lnSpc>
              <a:spcBef>
                <a:spcPts val="0"/>
              </a:spcBef>
              <a:spcAft>
                <a:spcPts val="0"/>
              </a:spcAft>
              <a:buSzPts val="2800"/>
              <a:buNone/>
            </a:pPr>
            <a:endParaRPr sz="2000"/>
          </a:p>
          <a:p>
            <a:pPr marL="407988" lvl="0" indent="-352423" algn="l" rtl="0">
              <a:lnSpc>
                <a:spcPct val="80000"/>
              </a:lnSpc>
              <a:spcBef>
                <a:spcPts val="0"/>
              </a:spcBef>
              <a:spcAft>
                <a:spcPts val="0"/>
              </a:spcAft>
              <a:buSzPts val="2800"/>
              <a:buChar char="•"/>
            </a:pPr>
            <a:r>
              <a:rPr lang="en-US" sz="2000"/>
              <a:t>Prohíbe desalojos basados en un incumplimiento de su contrato de arrendamiento (menor)</a:t>
            </a:r>
            <a:endParaRPr/>
          </a:p>
          <a:p>
            <a:pPr marL="407988" lvl="0" indent="-174623" algn="l" rtl="0">
              <a:lnSpc>
                <a:spcPct val="80000"/>
              </a:lnSpc>
              <a:spcBef>
                <a:spcPts val="0"/>
              </a:spcBef>
              <a:spcAft>
                <a:spcPts val="0"/>
              </a:spcAft>
              <a:buSzPts val="2800"/>
              <a:buNone/>
            </a:pPr>
            <a:endParaRPr sz="2000"/>
          </a:p>
          <a:p>
            <a:pPr marL="407988" lvl="0" indent="-352423" algn="l" rtl="0">
              <a:lnSpc>
                <a:spcPct val="80000"/>
              </a:lnSpc>
              <a:spcBef>
                <a:spcPts val="0"/>
              </a:spcBef>
              <a:spcAft>
                <a:spcPts val="0"/>
              </a:spcAft>
              <a:buSzPts val="2800"/>
              <a:buChar char="•"/>
            </a:pPr>
            <a:r>
              <a:rPr lang="en-US" sz="2000"/>
              <a:t>Prohíbe cualquier desalojo después de la expiración de un contrato de arrendamiento</a:t>
            </a:r>
            <a:endParaRPr/>
          </a:p>
          <a:p>
            <a:pPr marL="407988" lvl="0" indent="-174623" algn="l" rtl="0">
              <a:lnSpc>
                <a:spcPct val="80000"/>
              </a:lnSpc>
              <a:spcBef>
                <a:spcPts val="0"/>
              </a:spcBef>
              <a:spcAft>
                <a:spcPts val="0"/>
              </a:spcAft>
              <a:buSzPts val="2800"/>
              <a:buNone/>
            </a:pPr>
            <a:endParaRPr sz="2000"/>
          </a:p>
          <a:p>
            <a:pPr marL="407988" lvl="0" indent="-352423" algn="l" rtl="0">
              <a:lnSpc>
                <a:spcPct val="80000"/>
              </a:lnSpc>
              <a:spcBef>
                <a:spcPts val="0"/>
              </a:spcBef>
              <a:spcAft>
                <a:spcPts val="0"/>
              </a:spcAft>
              <a:buSzPts val="2800"/>
              <a:buChar char="•"/>
            </a:pPr>
            <a:r>
              <a:rPr lang="en-US" sz="2000"/>
              <a:t>Prohíbe cualquier desalojo en el que no haya cometido una violación sustancial</a:t>
            </a:r>
            <a:endParaRPr/>
          </a:p>
          <a:p>
            <a:pPr marL="865188" lvl="1" indent="-174623" algn="l" rtl="0">
              <a:lnSpc>
                <a:spcPct val="80000"/>
              </a:lnSpc>
              <a:spcBef>
                <a:spcPts val="0"/>
              </a:spcBef>
              <a:spcAft>
                <a:spcPts val="0"/>
              </a:spcAft>
              <a:buSzPts val="2800"/>
              <a:buNone/>
            </a:pPr>
            <a:endParaRPr sz="1600"/>
          </a:p>
          <a:p>
            <a:pPr marL="865188" lvl="1" indent="-352423" algn="l" rtl="0">
              <a:lnSpc>
                <a:spcPct val="80000"/>
              </a:lnSpc>
              <a:spcBef>
                <a:spcPts val="0"/>
              </a:spcBef>
              <a:spcAft>
                <a:spcPts val="0"/>
              </a:spcAft>
              <a:buSzPts val="2800"/>
              <a:buChar char="•"/>
            </a:pPr>
            <a:r>
              <a:rPr lang="en-US" sz="1800"/>
              <a:t>¡En otras palabras, no solamente por impago del alquiler!</a:t>
            </a:r>
            <a:endParaRPr/>
          </a:p>
          <a:p>
            <a:pPr marL="407987" lvl="0" indent="-174624" algn="l" rtl="0">
              <a:lnSpc>
                <a:spcPct val="80000"/>
              </a:lnSpc>
              <a:spcBef>
                <a:spcPts val="0"/>
              </a:spcBef>
              <a:spcAft>
                <a:spcPts val="0"/>
              </a:spcAft>
              <a:buSzPts val="2800"/>
              <a:buNone/>
            </a:pPr>
            <a:endParaRPr/>
          </a:p>
        </p:txBody>
      </p:sp>
      <p:sp>
        <p:nvSpPr>
          <p:cNvPr id="396" name="Google Shape;396;p46"/>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D 2020 227, October 21, 2020</a:t>
            </a:r>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Similar to CDC Moratorium, but more expansive</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Prohibits Evictions based on a default of your lease (minor)</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Prohibits any evictions following the expiration of a lease</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Prohibits any evictions where you did not commit a substantial violation</a:t>
            </a:r>
            <a:endParaRPr sz="28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1800"/>
              <a:buFont typeface="Arial"/>
              <a:buChar char="•"/>
            </a:pPr>
            <a:r>
              <a:rPr lang="en-US" sz="1800" b="0" i="0" u="none" strike="noStrike" cap="none">
                <a:solidFill>
                  <a:srgbClr val="003348"/>
                </a:solidFill>
                <a:latin typeface="Montserrat"/>
                <a:ea typeface="Montserrat"/>
                <a:cs typeface="Montserrat"/>
                <a:sym typeface="Montserrat"/>
              </a:rPr>
              <a:t>In other words, not just for nonpayment of rent!</a:t>
            </a:r>
            <a:endParaRPr/>
          </a:p>
        </p:txBody>
      </p:sp>
      <p:sp>
        <p:nvSpPr>
          <p:cNvPr id="397" name="Google Shape;397;p46"/>
          <p:cNvSpPr txBox="1"/>
          <p:nvPr/>
        </p:nvSpPr>
        <p:spPr>
          <a:xfrm>
            <a:off x="6934774" y="167725"/>
            <a:ext cx="5025577" cy="147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Protección del Estado –</a:t>
            </a:r>
            <a:br>
              <a:rPr lang="en-US" sz="3000" b="1" i="0" u="none" strike="noStrike" cap="none">
                <a:solidFill>
                  <a:srgbClr val="FFA300"/>
                </a:solidFill>
                <a:latin typeface="Barlow Condensed"/>
                <a:ea typeface="Barlow Condensed"/>
                <a:cs typeface="Barlow Condensed"/>
                <a:sym typeface="Barlow Condensed"/>
              </a:rPr>
            </a:br>
            <a:r>
              <a:rPr lang="en-US" sz="3000" b="1" i="0" u="none" strike="noStrike" cap="none">
                <a:solidFill>
                  <a:srgbClr val="FFA300"/>
                </a:solidFill>
                <a:latin typeface="Barlow Condensed"/>
                <a:ea typeface="Barlow Condensed"/>
                <a:cs typeface="Barlow Condensed"/>
                <a:sym typeface="Barlow Condensed"/>
              </a:rPr>
              <a:t>Ordenes Ejecutivas del gobernador Polis</a:t>
            </a:r>
            <a:endParaRPr sz="3000" b="1" i="0" u="none" strike="noStrike" cap="none">
              <a:solidFill>
                <a:srgbClr val="FFA300"/>
              </a:solidFill>
              <a:latin typeface="Barlow Condensed"/>
              <a:ea typeface="Barlow Condensed"/>
              <a:cs typeface="Barlow Condensed"/>
              <a:sym typeface="Barlow Condense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7"/>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State Protection – Governor Polis Executive Orders</a:t>
            </a:r>
            <a:endParaRPr/>
          </a:p>
        </p:txBody>
      </p:sp>
      <p:sp>
        <p:nvSpPr>
          <p:cNvPr id="403" name="Google Shape;403;p47"/>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8" lvl="0" indent="-352423" algn="l" rtl="0">
              <a:lnSpc>
                <a:spcPct val="80000"/>
              </a:lnSpc>
              <a:spcBef>
                <a:spcPts val="0"/>
              </a:spcBef>
              <a:spcAft>
                <a:spcPts val="0"/>
              </a:spcAft>
              <a:buSzPts val="2800"/>
              <a:buChar char="•"/>
            </a:pPr>
            <a:r>
              <a:rPr lang="en-US"/>
              <a:t>D 2020 227, octubre 21, 2020</a:t>
            </a:r>
            <a:endParaRPr/>
          </a:p>
          <a:p>
            <a:pPr marL="407988" lvl="0" indent="-174623" algn="l" rtl="0">
              <a:lnSpc>
                <a:spcPct val="80000"/>
              </a:lnSpc>
              <a:spcBef>
                <a:spcPts val="0"/>
              </a:spcBef>
              <a:spcAft>
                <a:spcPts val="0"/>
              </a:spcAft>
              <a:buSzPts val="2800"/>
              <a:buNone/>
            </a:pPr>
            <a:endParaRPr sz="2000"/>
          </a:p>
          <a:p>
            <a:pPr marL="407988" lvl="0" indent="-352423" algn="l" rtl="0">
              <a:lnSpc>
                <a:spcPct val="80000"/>
              </a:lnSpc>
              <a:spcBef>
                <a:spcPts val="0"/>
              </a:spcBef>
              <a:spcAft>
                <a:spcPts val="0"/>
              </a:spcAft>
              <a:buSzPts val="2800"/>
              <a:buChar char="•"/>
            </a:pPr>
            <a:r>
              <a:rPr lang="en-US" sz="2000"/>
              <a:t>Prohíbe a cualquier persona que lo remueva de sus instalaciones o de su propiedad</a:t>
            </a:r>
            <a:endParaRPr/>
          </a:p>
          <a:p>
            <a:pPr marL="407988" lvl="0" indent="-174623" algn="l" rtl="0">
              <a:lnSpc>
                <a:spcPct val="80000"/>
              </a:lnSpc>
              <a:spcBef>
                <a:spcPts val="0"/>
              </a:spcBef>
              <a:spcAft>
                <a:spcPts val="0"/>
              </a:spcAft>
              <a:buSzPts val="2800"/>
              <a:buNone/>
            </a:pPr>
            <a:endParaRPr sz="2000"/>
          </a:p>
          <a:p>
            <a:pPr marL="407988" lvl="0" indent="-352423" algn="l" rtl="0">
              <a:lnSpc>
                <a:spcPct val="80000"/>
              </a:lnSpc>
              <a:spcBef>
                <a:spcPts val="0"/>
              </a:spcBef>
              <a:spcAft>
                <a:spcPts val="0"/>
              </a:spcAft>
              <a:buSzPts val="2800"/>
              <a:buChar char="•"/>
            </a:pPr>
            <a:r>
              <a:rPr lang="en-US" sz="2000"/>
              <a:t>Prohíbe a cualquier persona ejecutar o hacer cumplir una orden de  restitución/juicio por posesión</a:t>
            </a:r>
            <a:endParaRPr/>
          </a:p>
          <a:p>
            <a:pPr marL="407988" lvl="0" indent="-174623" algn="l" rtl="0">
              <a:lnSpc>
                <a:spcPct val="80000"/>
              </a:lnSpc>
              <a:spcBef>
                <a:spcPts val="0"/>
              </a:spcBef>
              <a:spcAft>
                <a:spcPts val="0"/>
              </a:spcAft>
              <a:buSzPts val="2800"/>
              <a:buNone/>
            </a:pPr>
            <a:endParaRPr sz="2000"/>
          </a:p>
          <a:p>
            <a:pPr marL="407988" lvl="0" indent="-352423" algn="l" rtl="0">
              <a:lnSpc>
                <a:spcPct val="80000"/>
              </a:lnSpc>
              <a:spcBef>
                <a:spcPts val="0"/>
              </a:spcBef>
              <a:spcAft>
                <a:spcPts val="0"/>
              </a:spcAft>
              <a:buSzPts val="2800"/>
              <a:buChar char="•"/>
            </a:pPr>
            <a:r>
              <a:rPr lang="en-US" sz="2000"/>
              <a:t>NO APLICA A VIOLACIONES SUSTANCIALES</a:t>
            </a:r>
            <a:endParaRPr/>
          </a:p>
          <a:p>
            <a:pPr marL="407988" lvl="0" indent="-174623" algn="l" rtl="0">
              <a:lnSpc>
                <a:spcPct val="80000"/>
              </a:lnSpc>
              <a:spcBef>
                <a:spcPts val="0"/>
              </a:spcBef>
              <a:spcAft>
                <a:spcPts val="0"/>
              </a:spcAft>
              <a:buSzPts val="2800"/>
              <a:buNone/>
            </a:pPr>
            <a:endParaRPr sz="2000"/>
          </a:p>
          <a:p>
            <a:pPr marL="407988" lvl="0" indent="-352423" algn="l" rtl="0">
              <a:lnSpc>
                <a:spcPct val="80000"/>
              </a:lnSpc>
              <a:spcBef>
                <a:spcPts val="0"/>
              </a:spcBef>
              <a:spcAft>
                <a:spcPts val="0"/>
              </a:spcAft>
              <a:buSzPts val="2800"/>
              <a:buChar char="•"/>
            </a:pPr>
            <a:r>
              <a:rPr lang="en-US" sz="2000"/>
              <a:t>DEBE DAR AL PROPIETARIO/TRIBUNAL/SHERIFF UNA DECLARACIÓN</a:t>
            </a:r>
            <a:endParaRPr/>
          </a:p>
          <a:p>
            <a:pPr marL="865188" lvl="1" indent="-352423" algn="l" rtl="0">
              <a:lnSpc>
                <a:spcPct val="80000"/>
              </a:lnSpc>
              <a:spcBef>
                <a:spcPts val="0"/>
              </a:spcBef>
              <a:spcAft>
                <a:spcPts val="0"/>
              </a:spcAft>
              <a:buSzPts val="2800"/>
              <a:buChar char="•"/>
            </a:pPr>
            <a:r>
              <a:rPr lang="en-US" sz="1600">
                <a:solidFill>
                  <a:srgbClr val="C00000"/>
                </a:solidFill>
              </a:rPr>
              <a:t>CDC dic. Bastará</a:t>
            </a:r>
            <a:endParaRPr/>
          </a:p>
        </p:txBody>
      </p:sp>
      <p:sp>
        <p:nvSpPr>
          <p:cNvPr id="404" name="Google Shape;404;p47"/>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D 2020 227, October 21, 2020</a:t>
            </a:r>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Prohibits any individual to remove you from your premises or remove your property</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Prohibits any individual from executing or enforcing a writ of restitution/judgment for possession</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DOES NOT APPLY TO SUBSTANTIAL VIOLATIONS</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MUST GIVE LANDLORD/COURT/SHERIFF A DECLARATION</a:t>
            </a:r>
            <a:endParaRPr sz="2800" b="0" i="0" u="none" strike="noStrike" cap="none">
              <a:solidFill>
                <a:srgbClr val="003348"/>
              </a:solidFill>
              <a:latin typeface="Arial"/>
              <a:ea typeface="Arial"/>
              <a:cs typeface="Arial"/>
              <a:sym typeface="Arial"/>
            </a:endParaRPr>
          </a:p>
          <a:p>
            <a:pPr marL="914400" marR="0" lvl="1" indent="-457200" algn="l" rtl="0">
              <a:lnSpc>
                <a:spcPct val="90000"/>
              </a:lnSpc>
              <a:spcBef>
                <a:spcPts val="500"/>
              </a:spcBef>
              <a:spcAft>
                <a:spcPts val="0"/>
              </a:spcAft>
              <a:buClr>
                <a:srgbClr val="003348"/>
              </a:buClr>
              <a:buSzPts val="1600"/>
              <a:buFont typeface="Arial"/>
              <a:buChar char="•"/>
            </a:pPr>
            <a:r>
              <a:rPr lang="en-US" sz="1600" b="0" i="0" u="none" strike="noStrike" cap="none">
                <a:solidFill>
                  <a:srgbClr val="003348"/>
                </a:solidFill>
                <a:latin typeface="Montserrat"/>
                <a:ea typeface="Montserrat"/>
                <a:cs typeface="Montserrat"/>
                <a:sym typeface="Montserrat"/>
              </a:rPr>
              <a:t>CDC Dec. will suffice</a:t>
            </a:r>
            <a:endParaRPr/>
          </a:p>
        </p:txBody>
      </p:sp>
      <p:sp>
        <p:nvSpPr>
          <p:cNvPr id="405" name="Google Shape;405;p47"/>
          <p:cNvSpPr txBox="1"/>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Protección del Estado –</a:t>
            </a:r>
            <a:br>
              <a:rPr lang="en-US" sz="3000" b="1" i="0" u="none" strike="noStrike" cap="none">
                <a:solidFill>
                  <a:srgbClr val="FFA300"/>
                </a:solidFill>
                <a:latin typeface="Barlow Condensed"/>
                <a:ea typeface="Barlow Condensed"/>
                <a:cs typeface="Barlow Condensed"/>
                <a:sym typeface="Barlow Condensed"/>
              </a:rPr>
            </a:br>
            <a:r>
              <a:rPr lang="en-US" sz="3000" b="1" i="0" u="none" strike="noStrike" cap="none">
                <a:solidFill>
                  <a:srgbClr val="FFA300"/>
                </a:solidFill>
                <a:latin typeface="Barlow Condensed"/>
                <a:ea typeface="Barlow Condensed"/>
                <a:cs typeface="Barlow Condensed"/>
                <a:sym typeface="Barlow Condensed"/>
              </a:rPr>
              <a:t>Ordenes Ejecutivas del gobernador Polis</a:t>
            </a:r>
            <a:endParaRPr sz="3000" b="1" i="0" u="none" strike="noStrike" cap="none">
              <a:solidFill>
                <a:srgbClr val="FFA300"/>
              </a:solidFill>
              <a:latin typeface="Barlow Condensed"/>
              <a:ea typeface="Barlow Condensed"/>
              <a:cs typeface="Barlow Condensed"/>
              <a:sym typeface="Barlow Condense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8"/>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State Protection – Governor Polis Executive Orders</a:t>
            </a:r>
            <a:endParaRPr/>
          </a:p>
        </p:txBody>
      </p:sp>
      <p:sp>
        <p:nvSpPr>
          <p:cNvPr id="411" name="Google Shape;411;p48"/>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512764" lvl="0" indent="-457200" algn="l" rtl="0">
              <a:lnSpc>
                <a:spcPct val="90000"/>
              </a:lnSpc>
              <a:spcBef>
                <a:spcPts val="0"/>
              </a:spcBef>
              <a:spcAft>
                <a:spcPts val="0"/>
              </a:spcAft>
              <a:buSzPts val="2800"/>
              <a:buChar char="•"/>
            </a:pPr>
            <a:r>
              <a:rPr lang="en-US"/>
              <a:t>D 2020 225, 19 de noviembre de 2020</a:t>
            </a:r>
            <a:endParaRPr/>
          </a:p>
          <a:p>
            <a:pPr marL="407988" lvl="0" indent="-174623" algn="l" rtl="0">
              <a:lnSpc>
                <a:spcPct val="90000"/>
              </a:lnSpc>
              <a:spcBef>
                <a:spcPts val="0"/>
              </a:spcBef>
              <a:spcAft>
                <a:spcPts val="0"/>
              </a:spcAft>
              <a:buSzPts val="2800"/>
              <a:buNone/>
            </a:pPr>
            <a:endParaRPr sz="2000"/>
          </a:p>
          <a:p>
            <a:pPr marL="407988" lvl="0" indent="-352423" algn="l" rtl="0">
              <a:lnSpc>
                <a:spcPct val="90000"/>
              </a:lnSpc>
              <a:spcBef>
                <a:spcPts val="0"/>
              </a:spcBef>
              <a:spcAft>
                <a:spcPts val="0"/>
              </a:spcAft>
              <a:buSzPts val="2800"/>
              <a:buChar char="•"/>
            </a:pPr>
            <a:r>
              <a:rPr lang="en-US" sz="2000"/>
              <a:t>EO 223 y 227 prorrogados por 30 días</a:t>
            </a:r>
            <a:endParaRPr/>
          </a:p>
          <a:p>
            <a:pPr marL="407988" lvl="0" indent="-174623" algn="l" rtl="0">
              <a:lnSpc>
                <a:spcPct val="90000"/>
              </a:lnSpc>
              <a:spcBef>
                <a:spcPts val="0"/>
              </a:spcBef>
              <a:spcAft>
                <a:spcPts val="0"/>
              </a:spcAft>
              <a:buSzPts val="2800"/>
              <a:buNone/>
            </a:pPr>
            <a:endParaRPr sz="2000"/>
          </a:p>
          <a:p>
            <a:pPr marL="407988" lvl="0" indent="-352423" algn="l" rtl="0">
              <a:lnSpc>
                <a:spcPct val="90000"/>
              </a:lnSpc>
              <a:spcBef>
                <a:spcPts val="0"/>
              </a:spcBef>
              <a:spcAft>
                <a:spcPts val="0"/>
              </a:spcAft>
              <a:buSzPts val="2800"/>
              <a:buChar char="•"/>
            </a:pPr>
            <a:r>
              <a:rPr lang="en-US" sz="2000"/>
              <a:t>Actualmente está previsto que expire el 19 de diciembre de 2020</a:t>
            </a:r>
            <a:endParaRPr/>
          </a:p>
          <a:p>
            <a:pPr marL="407988" lvl="0" indent="-174623" algn="l" rtl="0">
              <a:lnSpc>
                <a:spcPct val="90000"/>
              </a:lnSpc>
              <a:spcBef>
                <a:spcPts val="0"/>
              </a:spcBef>
              <a:spcAft>
                <a:spcPts val="0"/>
              </a:spcAft>
              <a:buSzPts val="2800"/>
              <a:buNone/>
            </a:pPr>
            <a:endParaRPr sz="2000"/>
          </a:p>
          <a:p>
            <a:pPr marL="407988" lvl="0" indent="-352423" algn="l" rtl="0">
              <a:lnSpc>
                <a:spcPct val="90000"/>
              </a:lnSpc>
              <a:spcBef>
                <a:spcPts val="0"/>
              </a:spcBef>
              <a:spcAft>
                <a:spcPts val="0"/>
              </a:spcAft>
              <a:buSzPts val="2800"/>
              <a:buChar char="•"/>
            </a:pPr>
            <a:r>
              <a:rPr lang="en-US" sz="2000"/>
              <a:t>¿Posibilidades de prórroga?</a:t>
            </a:r>
            <a:endParaRPr/>
          </a:p>
          <a:p>
            <a:pPr marL="512763" lvl="1" indent="0" algn="l" rtl="0">
              <a:lnSpc>
                <a:spcPct val="90000"/>
              </a:lnSpc>
              <a:spcBef>
                <a:spcPts val="0"/>
              </a:spcBef>
              <a:spcAft>
                <a:spcPts val="0"/>
              </a:spcAft>
              <a:buSzPts val="2400"/>
              <a:buNone/>
            </a:pPr>
            <a:endParaRPr/>
          </a:p>
        </p:txBody>
      </p:sp>
      <p:sp>
        <p:nvSpPr>
          <p:cNvPr id="412" name="Google Shape;412;p48"/>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D 2020 255, November 19, 2020</a:t>
            </a:r>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Extended EO 223 and 227 for 30 days</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Currently set to expire December 19, 2020</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000"/>
              <a:buFont typeface="Arial"/>
              <a:buChar char="•"/>
            </a:pPr>
            <a:r>
              <a:rPr lang="en-US" sz="2000" b="0" i="0" u="none" strike="noStrike" cap="none">
                <a:solidFill>
                  <a:srgbClr val="003348"/>
                </a:solidFill>
                <a:latin typeface="Montserrat"/>
                <a:ea typeface="Montserrat"/>
                <a:cs typeface="Montserrat"/>
                <a:sym typeface="Montserrat"/>
              </a:rPr>
              <a:t>Possibility to extend?</a:t>
            </a:r>
            <a:endParaRPr/>
          </a:p>
        </p:txBody>
      </p:sp>
      <p:sp>
        <p:nvSpPr>
          <p:cNvPr id="413" name="Google Shape;413;p48"/>
          <p:cNvSpPr txBox="1"/>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Protección del Estado –</a:t>
            </a:r>
            <a:br>
              <a:rPr lang="en-US" sz="3000" b="1" i="0" u="none" strike="noStrike" cap="none">
                <a:solidFill>
                  <a:srgbClr val="FFA300"/>
                </a:solidFill>
                <a:latin typeface="Barlow Condensed"/>
                <a:ea typeface="Barlow Condensed"/>
                <a:cs typeface="Barlow Condensed"/>
                <a:sym typeface="Barlow Condensed"/>
              </a:rPr>
            </a:br>
            <a:r>
              <a:rPr lang="en-US" sz="3000" b="1" i="0" u="none" strike="noStrike" cap="none">
                <a:solidFill>
                  <a:srgbClr val="FFA300"/>
                </a:solidFill>
                <a:latin typeface="Barlow Condensed"/>
                <a:ea typeface="Barlow Condensed"/>
                <a:cs typeface="Barlow Condensed"/>
                <a:sym typeface="Barlow Condensed"/>
              </a:rPr>
              <a:t>Ordenes Ejecutivas del gobernador Polis</a:t>
            </a:r>
            <a:endParaRPr sz="3000" b="1" i="0" u="none" strike="noStrike" cap="none">
              <a:solidFill>
                <a:srgbClr val="FFA300"/>
              </a:solidFill>
              <a:latin typeface="Barlow Condensed"/>
              <a:ea typeface="Barlow Condensed"/>
              <a:cs typeface="Barlow Condensed"/>
              <a:sym typeface="Barlow Condense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9"/>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3200"/>
              <a:buFont typeface="Barlow Condensed"/>
              <a:buNone/>
            </a:pPr>
            <a:r>
              <a:rPr lang="en-US" sz="3200"/>
              <a:t>POP Quiz</a:t>
            </a:r>
            <a:endParaRPr/>
          </a:p>
        </p:txBody>
      </p:sp>
      <p:sp>
        <p:nvSpPr>
          <p:cNvPr id="419" name="Google Shape;419;p49"/>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8" lvl="0" indent="-352423" algn="l" rtl="0">
              <a:lnSpc>
                <a:spcPct val="90000"/>
              </a:lnSpc>
              <a:spcBef>
                <a:spcPts val="0"/>
              </a:spcBef>
              <a:spcAft>
                <a:spcPts val="0"/>
              </a:spcAft>
              <a:buSzPts val="2800"/>
              <a:buChar char="•"/>
            </a:pPr>
            <a:r>
              <a:rPr lang="en-US" sz="2000"/>
              <a:t>T/F: Sally Tenant perdió su trabajo en marzo debido al COVID. Amigos y familiares le han ayudado a pagar el alquiler, pero ahora está retrasada dos meses. Ahora, la administración del predio puede iniciar procedimientos de desalojo contra ella</a:t>
            </a:r>
            <a:endParaRPr/>
          </a:p>
          <a:p>
            <a:pPr marL="407988" lvl="0" indent="-174623" algn="l" rtl="0">
              <a:lnSpc>
                <a:spcPct val="90000"/>
              </a:lnSpc>
              <a:spcBef>
                <a:spcPts val="0"/>
              </a:spcBef>
              <a:spcAft>
                <a:spcPts val="0"/>
              </a:spcAft>
              <a:buSzPts val="2800"/>
              <a:buNone/>
            </a:pPr>
            <a:endParaRPr sz="2000"/>
          </a:p>
          <a:p>
            <a:pPr marL="407988" lvl="0" indent="-352423" algn="l" rtl="0">
              <a:lnSpc>
                <a:spcPct val="90000"/>
              </a:lnSpc>
              <a:spcBef>
                <a:spcPts val="0"/>
              </a:spcBef>
              <a:spcAft>
                <a:spcPts val="0"/>
              </a:spcAft>
              <a:buSzPts val="2800"/>
              <a:buChar char="•"/>
            </a:pPr>
            <a:r>
              <a:rPr lang="en-US" sz="2000"/>
              <a:t>(Probablemente) FALSO. Si Sally Tenant cumple con los criterios de los CDC y las órdenes ejecutivas del Estado, no puede ser desalojada hasta el 31 de diciembre de 2020</a:t>
            </a:r>
            <a:endParaRPr/>
          </a:p>
          <a:p>
            <a:pPr marL="407987" lvl="0" indent="-225424" algn="l" rtl="0">
              <a:lnSpc>
                <a:spcPct val="90000"/>
              </a:lnSpc>
              <a:spcBef>
                <a:spcPts val="0"/>
              </a:spcBef>
              <a:spcAft>
                <a:spcPts val="0"/>
              </a:spcAft>
              <a:buSzPts val="2000"/>
              <a:buNone/>
            </a:pPr>
            <a:endParaRPr/>
          </a:p>
        </p:txBody>
      </p:sp>
      <p:sp>
        <p:nvSpPr>
          <p:cNvPr id="420" name="Google Shape;420;p49"/>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457200" algn="l" rtl="0">
              <a:lnSpc>
                <a:spcPct val="90000"/>
              </a:lnSpc>
              <a:spcBef>
                <a:spcPts val="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T/F: Sally Tenant lost her job in March because of COVID. Friends, family have helped her pay rent, but now she’s two months behind. Park management can begin evictions proceedings against her now</a:t>
            </a:r>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(Likely) FALSE. If Sally tenant meets criteria under CDC and State orders, she can’t be evicted through 12/31/20</a:t>
            </a:r>
            <a:endParaRPr/>
          </a:p>
        </p:txBody>
      </p:sp>
      <p:sp>
        <p:nvSpPr>
          <p:cNvPr id="421" name="Google Shape;421;p49"/>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¿Falso o verdadero?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1583099" y="176689"/>
            <a:ext cx="5194501" cy="1161936"/>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A300"/>
              </a:buClr>
              <a:buSzPts val="3680"/>
              <a:buFont typeface="Barlow Condensed"/>
              <a:buNone/>
            </a:pPr>
            <a:r>
              <a:rPr lang="en-US" sz="3680"/>
              <a:t>CPLP Mobile Home Initiative</a:t>
            </a:r>
            <a:endParaRPr/>
          </a:p>
        </p:txBody>
      </p:sp>
      <p:sp>
        <p:nvSpPr>
          <p:cNvPr id="72" name="Google Shape;72;p5"/>
          <p:cNvSpPr txBox="1">
            <a:spLocks noGrp="1"/>
          </p:cNvSpPr>
          <p:nvPr>
            <p:ph type="body" idx="1"/>
          </p:nvPr>
        </p:nvSpPr>
        <p:spPr>
          <a:xfrm>
            <a:off x="6875929" y="1506071"/>
            <a:ext cx="4984377" cy="5060999"/>
          </a:xfrm>
          <a:prstGeom prst="rect">
            <a:avLst/>
          </a:prstGeom>
          <a:noFill/>
          <a:ln>
            <a:noFill/>
          </a:ln>
        </p:spPr>
        <p:txBody>
          <a:bodyPr spcFirstLastPara="1" wrap="square" lIns="45675" tIns="45675" rIns="45675" bIns="45675" anchor="t" anchorCtr="0">
            <a:normAutofit/>
          </a:bodyPr>
          <a:lstStyle/>
          <a:p>
            <a:pPr marL="457200" lvl="0" indent="-368300" algn="l" rtl="0">
              <a:lnSpc>
                <a:spcPct val="90000"/>
              </a:lnSpc>
              <a:spcBef>
                <a:spcPts val="0"/>
              </a:spcBef>
              <a:spcAft>
                <a:spcPts val="0"/>
              </a:spcAft>
              <a:buClr>
                <a:srgbClr val="FFA300"/>
              </a:buClr>
              <a:buSzPts val="2200"/>
              <a:buChar char="•"/>
            </a:pPr>
            <a:r>
              <a:rPr lang="en-US" sz="2200">
                <a:solidFill>
                  <a:schemeClr val="accent3"/>
                </a:solidFill>
              </a:rPr>
              <a:t>Programa piloto entre CPLP y el Condado de Adams</a:t>
            </a:r>
            <a:endParaRPr/>
          </a:p>
          <a:p>
            <a:pPr marL="457200" lvl="0" indent="-368300" algn="l" rtl="0">
              <a:lnSpc>
                <a:spcPct val="90000"/>
              </a:lnSpc>
              <a:spcBef>
                <a:spcPts val="1200"/>
              </a:spcBef>
              <a:spcAft>
                <a:spcPts val="0"/>
              </a:spcAft>
              <a:buClr>
                <a:srgbClr val="FFA300"/>
              </a:buClr>
              <a:buSzPts val="2000"/>
              <a:buChar char="•"/>
            </a:pPr>
            <a:r>
              <a:rPr lang="en-US" sz="2000">
                <a:solidFill>
                  <a:srgbClr val="FFA300"/>
                </a:solidFill>
                <a:latin typeface="Montserrat Medium"/>
                <a:ea typeface="Montserrat Medium"/>
                <a:cs typeface="Montserrat Medium"/>
                <a:sym typeface="Montserrat Medium"/>
              </a:rPr>
              <a:t>Proveer educación relacionada a la ley de la vivienda y recursos a los residentes de casas móviles</a:t>
            </a:r>
            <a:endParaRPr/>
          </a:p>
          <a:p>
            <a:pPr marL="457200" lvl="0" indent="-368300" algn="l" rtl="0">
              <a:lnSpc>
                <a:spcPct val="90000"/>
              </a:lnSpc>
              <a:spcBef>
                <a:spcPts val="1200"/>
              </a:spcBef>
              <a:spcAft>
                <a:spcPts val="0"/>
              </a:spcAft>
              <a:buClr>
                <a:srgbClr val="FFA300"/>
              </a:buClr>
              <a:buSzPts val="2000"/>
              <a:buChar char="•"/>
            </a:pPr>
            <a:r>
              <a:rPr lang="en-US" sz="2000">
                <a:solidFill>
                  <a:srgbClr val="FFA300"/>
                </a:solidFill>
                <a:latin typeface="Montserrat Medium"/>
                <a:ea typeface="Montserrat Medium"/>
                <a:cs typeface="Montserrat Medium"/>
                <a:sym typeface="Montserrat Medium"/>
              </a:rPr>
              <a:t>Referir los casos de casas móviles a los abogados voluntarios</a:t>
            </a:r>
            <a:endParaRPr sz="1800"/>
          </a:p>
          <a:p>
            <a:pPr marL="0" lvl="0" indent="457200" algn="l" rtl="0">
              <a:lnSpc>
                <a:spcPct val="90000"/>
              </a:lnSpc>
              <a:spcBef>
                <a:spcPts val="1200"/>
              </a:spcBef>
              <a:spcAft>
                <a:spcPts val="0"/>
              </a:spcAft>
              <a:buSzPts val="2200"/>
              <a:buNone/>
            </a:pPr>
            <a:r>
              <a:rPr lang="en-US" sz="2200">
                <a:solidFill>
                  <a:schemeClr val="accent3"/>
                </a:solidFill>
              </a:rPr>
              <a:t>¿</a:t>
            </a:r>
            <a:r>
              <a:rPr lang="en-US" u="sng"/>
              <a:t>Cómo comunicarse con CPLP?</a:t>
            </a:r>
            <a:endParaRPr/>
          </a:p>
          <a:p>
            <a:pPr marL="857250" lvl="1" indent="-285750" algn="l" rtl="0">
              <a:lnSpc>
                <a:spcPct val="90000"/>
              </a:lnSpc>
              <a:spcBef>
                <a:spcPts val="0"/>
              </a:spcBef>
              <a:spcAft>
                <a:spcPts val="0"/>
              </a:spcAft>
              <a:buClr>
                <a:srgbClr val="FFA300"/>
              </a:buClr>
              <a:buSzPts val="1800"/>
              <a:buChar char="•"/>
            </a:pPr>
            <a:r>
              <a:rPr lang="en-US" sz="1800">
                <a:solidFill>
                  <a:srgbClr val="FFA300"/>
                </a:solidFill>
                <a:latin typeface="Montserrat Medium"/>
                <a:ea typeface="Montserrat Medium"/>
                <a:cs typeface="Montserrat Medium"/>
                <a:sym typeface="Montserrat Medium"/>
              </a:rPr>
              <a:t>Por correo electrónico</a:t>
            </a:r>
            <a:endParaRPr sz="2400"/>
          </a:p>
          <a:p>
            <a:pPr marL="0" lvl="1" indent="571500" algn="l" rtl="0">
              <a:lnSpc>
                <a:spcPct val="90000"/>
              </a:lnSpc>
              <a:spcBef>
                <a:spcPts val="0"/>
              </a:spcBef>
              <a:spcAft>
                <a:spcPts val="0"/>
              </a:spcAft>
              <a:buSzPts val="1800"/>
              <a:buNone/>
            </a:pPr>
            <a:r>
              <a:rPr lang="en-US" u="sng">
                <a:solidFill>
                  <a:schemeClr val="hlink"/>
                </a:solidFill>
                <a:hlinkClick r:id="rId3"/>
              </a:rPr>
              <a:t>contact@copovertylawproject.org</a:t>
            </a:r>
            <a:r>
              <a:rPr lang="en-US" u="none">
                <a:solidFill>
                  <a:srgbClr val="003348"/>
                </a:solidFill>
              </a:rPr>
              <a:t> </a:t>
            </a:r>
            <a:endParaRPr sz="2400"/>
          </a:p>
          <a:p>
            <a:pPr marL="184150" lvl="1" indent="501650" algn="l" rtl="0">
              <a:lnSpc>
                <a:spcPct val="90000"/>
              </a:lnSpc>
              <a:spcBef>
                <a:spcPts val="0"/>
              </a:spcBef>
              <a:spcAft>
                <a:spcPts val="0"/>
              </a:spcAft>
              <a:buSzPts val="2400"/>
              <a:buNone/>
            </a:pPr>
            <a:endParaRPr sz="2400"/>
          </a:p>
          <a:p>
            <a:pPr marL="869950" lvl="1" indent="-285750" algn="l" rtl="0">
              <a:lnSpc>
                <a:spcPct val="90000"/>
              </a:lnSpc>
              <a:spcBef>
                <a:spcPts val="0"/>
              </a:spcBef>
              <a:spcAft>
                <a:spcPts val="0"/>
              </a:spcAft>
              <a:buClr>
                <a:srgbClr val="FFA300"/>
              </a:buClr>
              <a:buSzPts val="1800"/>
              <a:buChar char="•"/>
            </a:pPr>
            <a:r>
              <a:rPr lang="en-US" sz="1800">
                <a:solidFill>
                  <a:srgbClr val="FFA300"/>
                </a:solidFill>
                <a:latin typeface="Montserrat Medium"/>
                <a:ea typeface="Montserrat Medium"/>
                <a:cs typeface="Montserrat Medium"/>
                <a:sym typeface="Montserrat Medium"/>
              </a:rPr>
              <a:t>Formulario de aplicación en línea: </a:t>
            </a:r>
            <a:r>
              <a:rPr lang="en-US" u="sng">
                <a:solidFill>
                  <a:srgbClr val="FF5B39"/>
                </a:solidFill>
                <a:hlinkClick r:id="rId4">
                  <a:extLst>
                    <a:ext uri="{A12FA001-AC4F-418D-AE19-62706E023703}">
                      <ahyp:hlinkClr xmlns:ahyp="http://schemas.microsoft.com/office/drawing/2018/hyperlinkcolor" val="tx"/>
                    </a:ext>
                  </a:extLst>
                </a:hlinkClick>
              </a:rPr>
              <a:t>CPLP Formulario de inscripción en español</a:t>
            </a:r>
            <a:endParaRPr/>
          </a:p>
        </p:txBody>
      </p:sp>
      <p:sp>
        <p:nvSpPr>
          <p:cNvPr id="73" name="Google Shape;73;p5"/>
          <p:cNvSpPr txBox="1"/>
          <p:nvPr/>
        </p:nvSpPr>
        <p:spPr>
          <a:xfrm>
            <a:off x="1628824" y="1192305"/>
            <a:ext cx="5103052" cy="5512046"/>
          </a:xfrm>
          <a:prstGeom prst="rect">
            <a:avLst/>
          </a:prstGeom>
          <a:noFill/>
          <a:ln>
            <a:noFill/>
          </a:ln>
        </p:spPr>
        <p:txBody>
          <a:bodyPr spcFirstLastPara="1" wrap="square" lIns="45675" tIns="45675" rIns="45675" bIns="45675" anchor="t" anchorCtr="0">
            <a:normAutofit/>
          </a:bodyPr>
          <a:lstStyle/>
          <a:p>
            <a:pPr marL="228600" marR="0" lvl="0" indent="-228600" algn="l" rtl="0">
              <a:lnSpc>
                <a:spcPct val="90000"/>
              </a:lnSpc>
              <a:spcBef>
                <a:spcPts val="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2020 Pilot program in Adams County</a:t>
            </a:r>
            <a:endParaRPr/>
          </a:p>
          <a:p>
            <a:pPr marL="228600" marR="0" lvl="0" indent="-2286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Provide housing law related education &amp;  resources to mobile home residents</a:t>
            </a:r>
            <a:endParaRPr/>
          </a:p>
          <a:p>
            <a:pPr marL="228600" marR="0" lvl="0" indent="-2286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Refer mobile home cases to volunteer lawyers</a:t>
            </a:r>
            <a:endParaRPr/>
          </a:p>
          <a:p>
            <a:pPr marL="0" marR="0" lvl="0" indent="228600" algn="l" rtl="0">
              <a:lnSpc>
                <a:spcPct val="90000"/>
              </a:lnSpc>
              <a:spcBef>
                <a:spcPts val="1000"/>
              </a:spcBef>
              <a:spcAft>
                <a:spcPts val="0"/>
              </a:spcAft>
              <a:buClr>
                <a:srgbClr val="003348"/>
              </a:buClr>
              <a:buSzPts val="2800"/>
              <a:buFont typeface="Montserrat"/>
              <a:buNone/>
            </a:pPr>
            <a:r>
              <a:rPr lang="en-US" sz="2800" b="0" i="0" u="sng" strike="noStrike" cap="none">
                <a:solidFill>
                  <a:srgbClr val="003348"/>
                </a:solidFill>
                <a:latin typeface="Montserrat"/>
                <a:ea typeface="Montserrat"/>
                <a:cs typeface="Montserrat"/>
                <a:sym typeface="Montserrat"/>
              </a:rPr>
              <a:t>How to Reach Us:</a:t>
            </a:r>
            <a:endParaRPr/>
          </a:p>
          <a:p>
            <a:pPr marL="228600" marR="0" lvl="0" indent="-228600" algn="l" rtl="0">
              <a:lnSpc>
                <a:spcPct val="90000"/>
              </a:lnSpc>
              <a:spcBef>
                <a:spcPts val="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Email/call (previous slide)</a:t>
            </a:r>
            <a:endParaRPr/>
          </a:p>
          <a:p>
            <a:pPr marL="228600" marR="0" lvl="0" indent="-228600" algn="l" rtl="0">
              <a:lnSpc>
                <a:spcPct val="90000"/>
              </a:lnSpc>
              <a:spcBef>
                <a:spcPts val="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Online intake form:</a:t>
            </a:r>
            <a:endParaRPr/>
          </a:p>
          <a:p>
            <a:pPr marL="0" marR="0" lvl="0" indent="228600" algn="l" rtl="0">
              <a:lnSpc>
                <a:spcPct val="80000"/>
              </a:lnSpc>
              <a:spcBef>
                <a:spcPts val="1000"/>
              </a:spcBef>
              <a:spcAft>
                <a:spcPts val="0"/>
              </a:spcAft>
              <a:buClr>
                <a:srgbClr val="FF5B39"/>
              </a:buClr>
              <a:buSzPts val="2200"/>
              <a:buFont typeface="Arial"/>
              <a:buNone/>
            </a:pPr>
            <a:r>
              <a:rPr lang="en-US" sz="2200" b="0" i="0" u="sng" strike="noStrike" cap="none">
                <a:solidFill>
                  <a:srgbClr val="FF5B39"/>
                </a:solidFill>
                <a:latin typeface="Arial"/>
                <a:ea typeface="Arial"/>
                <a:cs typeface="Arial"/>
                <a:sym typeface="Arial"/>
                <a:hlinkClick r:id="rId5">
                  <a:extLst>
                    <a:ext uri="{A12FA001-AC4F-418D-AE19-62706E023703}">
                      <ahyp:hlinkClr xmlns:ahyp="http://schemas.microsoft.com/office/drawing/2018/hyperlinkcolor" val="tx"/>
                    </a:ext>
                  </a:extLst>
                </a:hlinkClick>
              </a:rPr>
              <a:t>CPLP Intake Form Just Housing and Mobile Home Initiatives</a:t>
            </a:r>
            <a:endParaRPr/>
          </a:p>
        </p:txBody>
      </p:sp>
      <p:sp>
        <p:nvSpPr>
          <p:cNvPr id="74" name="Google Shape;74;p5"/>
          <p:cNvSpPr txBox="1"/>
          <p:nvPr/>
        </p:nvSpPr>
        <p:spPr>
          <a:xfrm>
            <a:off x="7110195" y="290929"/>
            <a:ext cx="4704386" cy="1047695"/>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2940"/>
              <a:buFont typeface="Barlow"/>
              <a:buNone/>
            </a:pPr>
            <a:r>
              <a:rPr lang="en-US" sz="2940" b="1" i="0" u="none" strike="noStrike" cap="none">
                <a:solidFill>
                  <a:srgbClr val="FFA300"/>
                </a:solidFill>
                <a:latin typeface="Barlow"/>
                <a:ea typeface="Barlow"/>
                <a:cs typeface="Barlow"/>
                <a:sym typeface="Barlow"/>
              </a:rPr>
              <a:t>Iniciativa del CPLP para Predios de Casas Móviles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0"/>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3200"/>
              <a:buFont typeface="Barlow Condensed"/>
              <a:buNone/>
            </a:pPr>
            <a:r>
              <a:rPr lang="en-US" sz="3200"/>
              <a:t>POP Quiz</a:t>
            </a:r>
            <a:endParaRPr/>
          </a:p>
        </p:txBody>
      </p:sp>
      <p:sp>
        <p:nvSpPr>
          <p:cNvPr id="427" name="Google Shape;427;p50"/>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8" lvl="0" indent="-352423" algn="l" rtl="0">
              <a:lnSpc>
                <a:spcPct val="90000"/>
              </a:lnSpc>
              <a:spcBef>
                <a:spcPts val="0"/>
              </a:spcBef>
              <a:spcAft>
                <a:spcPts val="0"/>
              </a:spcAft>
              <a:buSzPts val="2800"/>
              <a:buChar char="•"/>
            </a:pPr>
            <a:r>
              <a:rPr lang="en-US" sz="2000"/>
              <a:t>T/F: Sally Tenant violó su contrato de alquiler al permitir que otros integrantes de su familia vivieran con ella a partir de finales de octubre. La administración del predio puede comenzar procedimiento de desalojo contra ella.</a:t>
            </a:r>
            <a:endParaRPr/>
          </a:p>
          <a:p>
            <a:pPr marL="407988" lvl="0" indent="-174623" algn="l" rtl="0">
              <a:lnSpc>
                <a:spcPct val="90000"/>
              </a:lnSpc>
              <a:spcBef>
                <a:spcPts val="0"/>
              </a:spcBef>
              <a:spcAft>
                <a:spcPts val="0"/>
              </a:spcAft>
              <a:buSzPts val="2800"/>
              <a:buNone/>
            </a:pPr>
            <a:endParaRPr sz="2000"/>
          </a:p>
          <a:p>
            <a:pPr marL="407988" lvl="0" indent="-352423" algn="l" rtl="0">
              <a:lnSpc>
                <a:spcPct val="90000"/>
              </a:lnSpc>
              <a:spcBef>
                <a:spcPts val="0"/>
              </a:spcBef>
              <a:spcAft>
                <a:spcPts val="0"/>
              </a:spcAft>
              <a:buSzPts val="2800"/>
              <a:buChar char="•"/>
            </a:pPr>
            <a:r>
              <a:rPr lang="en-US" sz="2000"/>
              <a:t>(Probablemente) FALSO. Si Sally Tenant cumple con los criterios de los CDC y las órdenes ejecutivas del Estado, no puede ser desalojada hasta el 19 de diciembre de 2020 (si no se prorroga la EO)</a:t>
            </a:r>
            <a:endParaRPr/>
          </a:p>
          <a:p>
            <a:pPr marL="55563" lvl="0" indent="0" algn="l" rtl="0">
              <a:lnSpc>
                <a:spcPct val="90000"/>
              </a:lnSpc>
              <a:spcBef>
                <a:spcPts val="0"/>
              </a:spcBef>
              <a:spcAft>
                <a:spcPts val="0"/>
              </a:spcAft>
              <a:buSzPts val="2200"/>
              <a:buNone/>
            </a:pPr>
            <a:endParaRPr/>
          </a:p>
        </p:txBody>
      </p:sp>
      <p:sp>
        <p:nvSpPr>
          <p:cNvPr id="428" name="Google Shape;428;p50"/>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304800" algn="l" rtl="0">
              <a:lnSpc>
                <a:spcPct val="90000"/>
              </a:lnSpc>
              <a:spcBef>
                <a:spcPts val="0"/>
              </a:spcBef>
              <a:spcAft>
                <a:spcPts val="0"/>
              </a:spcAft>
              <a:buClr>
                <a:srgbClr val="003348"/>
              </a:buClr>
              <a:buSzPts val="24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T/F: Sally Tenant violated her lease by allowing additional family members to live with her starting in late-October. Park management can begin eviction proceedings against her.</a:t>
            </a:r>
            <a:endParaRPr sz="28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(Likely) FALSE. If Sally tenant meets criteria under CDC and State orders, she can’t be evicted through 12/19/20 (if EO not extended)</a:t>
            </a:r>
            <a:endParaRPr/>
          </a:p>
        </p:txBody>
      </p:sp>
      <p:sp>
        <p:nvSpPr>
          <p:cNvPr id="429" name="Google Shape;429;p50"/>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¿Falso o verdadero?</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1"/>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3200"/>
              <a:buFont typeface="Barlow Condensed"/>
              <a:buNone/>
            </a:pPr>
            <a:r>
              <a:rPr lang="en-US" sz="3200"/>
              <a:t>POP Quiz</a:t>
            </a:r>
            <a:endParaRPr/>
          </a:p>
        </p:txBody>
      </p:sp>
      <p:sp>
        <p:nvSpPr>
          <p:cNvPr id="435" name="Google Shape;435;p51"/>
          <p:cNvSpPr txBox="1">
            <a:spLocks noGrp="1"/>
          </p:cNvSpPr>
          <p:nvPr>
            <p:ph type="body" idx="1"/>
          </p:nvPr>
        </p:nvSpPr>
        <p:spPr>
          <a:xfrm>
            <a:off x="6934775" y="1578624"/>
            <a:ext cx="4672801" cy="5125801"/>
          </a:xfrm>
          <a:prstGeom prst="rect">
            <a:avLst/>
          </a:prstGeom>
          <a:noFill/>
          <a:ln>
            <a:noFill/>
          </a:ln>
        </p:spPr>
        <p:txBody>
          <a:bodyPr spcFirstLastPara="1" wrap="square" lIns="45675" tIns="45675" rIns="45675" bIns="45675" anchor="t" anchorCtr="0">
            <a:normAutofit/>
          </a:bodyPr>
          <a:lstStyle/>
          <a:p>
            <a:pPr marL="407988" lvl="0" indent="-352423" algn="l" rtl="0">
              <a:lnSpc>
                <a:spcPct val="90000"/>
              </a:lnSpc>
              <a:spcBef>
                <a:spcPts val="0"/>
              </a:spcBef>
              <a:spcAft>
                <a:spcPts val="0"/>
              </a:spcAft>
              <a:buSzPts val="2800"/>
              <a:buChar char="•"/>
            </a:pPr>
            <a:r>
              <a:rPr lang="en-US"/>
              <a:t>T/F Sally Tenant está siendo desalojada por dirigir un laboratorio de metanfetaminas en su casa. Ella presentó una declaración de los CDC a su arrendador y ahora no puede ser desalojada.</a:t>
            </a:r>
            <a:endParaRPr/>
          </a:p>
          <a:p>
            <a:pPr marL="407988" lvl="0" indent="-174623" algn="l" rtl="0">
              <a:lnSpc>
                <a:spcPct val="90000"/>
              </a:lnSpc>
              <a:spcBef>
                <a:spcPts val="0"/>
              </a:spcBef>
              <a:spcAft>
                <a:spcPts val="0"/>
              </a:spcAft>
              <a:buSzPts val="2800"/>
              <a:buNone/>
            </a:pPr>
            <a:endParaRPr/>
          </a:p>
          <a:p>
            <a:pPr marL="407988" lvl="0" indent="-352423" algn="l" rtl="0">
              <a:lnSpc>
                <a:spcPct val="90000"/>
              </a:lnSpc>
              <a:spcBef>
                <a:spcPts val="0"/>
              </a:spcBef>
              <a:spcAft>
                <a:spcPts val="0"/>
              </a:spcAft>
              <a:buSzPts val="2800"/>
              <a:buChar char="•"/>
            </a:pPr>
            <a:r>
              <a:rPr lang="en-US"/>
              <a:t>FALSO, esto es una violación sustancial y Sally puede ser desalojada.</a:t>
            </a:r>
            <a:endParaRPr/>
          </a:p>
        </p:txBody>
      </p:sp>
      <p:sp>
        <p:nvSpPr>
          <p:cNvPr id="436" name="Google Shape;436;p51"/>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457200" marR="0" lvl="0" indent="-457200" algn="l" rtl="0">
              <a:lnSpc>
                <a:spcPct val="90000"/>
              </a:lnSpc>
              <a:spcBef>
                <a:spcPts val="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T/F: Sally Tenant is being evicted for running a meth lab in her home. She submitted a CDC declaration to her landlord and now cannot be evicted.</a:t>
            </a:r>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FALSE, this is a substantial violation and Sally can be evicted.</a:t>
            </a:r>
            <a:endParaRPr/>
          </a:p>
        </p:txBody>
      </p:sp>
      <p:sp>
        <p:nvSpPr>
          <p:cNvPr id="437" name="Google Shape;437;p51"/>
          <p:cNvSpPr txBox="1"/>
          <p:nvPr/>
        </p:nvSpPr>
        <p:spPr>
          <a:xfrm>
            <a:off x="6980500"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000"/>
              <a:buFont typeface="Barlow Condensed"/>
              <a:buNone/>
            </a:pPr>
            <a:r>
              <a:rPr lang="en-US" sz="3000" b="1" i="0" u="none" strike="noStrike" cap="none">
                <a:solidFill>
                  <a:srgbClr val="FFA300"/>
                </a:solidFill>
                <a:latin typeface="Barlow Condensed"/>
                <a:ea typeface="Barlow Condensed"/>
                <a:cs typeface="Barlow Condensed"/>
                <a:sym typeface="Barlow Condensed"/>
              </a:rPr>
              <a:t>¿Falso o verdadero?</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2"/>
          <p:cNvSpPr txBox="1">
            <a:spLocks noGrp="1"/>
          </p:cNvSpPr>
          <p:nvPr>
            <p:ph type="title"/>
          </p:nvPr>
        </p:nvSpPr>
        <p:spPr>
          <a:xfrm>
            <a:off x="1520225" y="54074"/>
            <a:ext cx="5644801" cy="1033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3491"/>
              <a:buFont typeface="Barlow Condensed"/>
              <a:buNone/>
            </a:pPr>
            <a:r>
              <a:rPr lang="en-US" sz="3491"/>
              <a:t>HOW TO CONTACT CPLP:</a:t>
            </a:r>
            <a:endParaRPr/>
          </a:p>
        </p:txBody>
      </p:sp>
      <p:sp>
        <p:nvSpPr>
          <p:cNvPr id="443" name="Google Shape;443;p52"/>
          <p:cNvSpPr txBox="1"/>
          <p:nvPr/>
        </p:nvSpPr>
        <p:spPr>
          <a:xfrm>
            <a:off x="1628824" y="1087574"/>
            <a:ext cx="5103052" cy="5322751"/>
          </a:xfrm>
          <a:prstGeom prst="rect">
            <a:avLst/>
          </a:prstGeom>
          <a:noFill/>
          <a:ln>
            <a:noFill/>
          </a:ln>
        </p:spPr>
        <p:txBody>
          <a:bodyPr spcFirstLastPara="1" wrap="square" lIns="45675" tIns="45675" rIns="45675" bIns="45675" anchor="t" anchorCtr="0">
            <a:normAutofit/>
          </a:bodyPr>
          <a:lstStyle/>
          <a:p>
            <a:pPr marL="228600" marR="0" lvl="0" indent="-228600" algn="l" rtl="0">
              <a:lnSpc>
                <a:spcPct val="80000"/>
              </a:lnSpc>
              <a:spcBef>
                <a:spcPts val="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Online Intake Form:</a:t>
            </a:r>
            <a:endParaRPr/>
          </a:p>
          <a:p>
            <a:pPr marL="0" marR="0" lvl="0" indent="228600" algn="l" rtl="0">
              <a:lnSpc>
                <a:spcPct val="80000"/>
              </a:lnSpc>
              <a:spcBef>
                <a:spcPts val="1000"/>
              </a:spcBef>
              <a:spcAft>
                <a:spcPts val="0"/>
              </a:spcAft>
              <a:buClr>
                <a:srgbClr val="FF5B39"/>
              </a:buClr>
              <a:buSzPts val="2200"/>
              <a:buFont typeface="Montserrat"/>
              <a:buNone/>
            </a:pPr>
            <a:r>
              <a:rPr lang="en-US" sz="2200" b="0" i="0" u="sng" strike="noStrike" cap="none">
                <a:solidFill>
                  <a:srgbClr val="FF5B3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CPLP Intake Form Just Housing and Mobile Home Initiatives</a:t>
            </a:r>
            <a:endParaRPr sz="3900" b="0" i="0" u="none" strike="noStrike" cap="none">
              <a:solidFill>
                <a:srgbClr val="003348"/>
              </a:solidFill>
              <a:latin typeface="Arial"/>
              <a:ea typeface="Arial"/>
              <a:cs typeface="Arial"/>
              <a:sym typeface="Arial"/>
            </a:endParaRPr>
          </a:p>
          <a:p>
            <a:pPr marL="228600" marR="0" lvl="0" indent="-228600" algn="l" rtl="0">
              <a:lnSpc>
                <a:spcPct val="8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Email:</a:t>
            </a:r>
            <a:endParaRPr/>
          </a:p>
          <a:p>
            <a:pPr marL="0" marR="0" lvl="0" indent="228600" algn="l" rtl="0">
              <a:lnSpc>
                <a:spcPct val="80000"/>
              </a:lnSpc>
              <a:spcBef>
                <a:spcPts val="1000"/>
              </a:spcBef>
              <a:spcAft>
                <a:spcPts val="0"/>
              </a:spcAft>
              <a:buClr>
                <a:srgbClr val="FF5B39"/>
              </a:buClr>
              <a:buSzPts val="1800"/>
              <a:buFont typeface="Montserrat"/>
              <a:buNone/>
            </a:pPr>
            <a:r>
              <a:rPr lang="en-US" sz="1800" b="1" i="0" u="sng" strike="noStrike" cap="none">
                <a:solidFill>
                  <a:srgbClr val="FF5B3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contact@copovertylawproject.org</a:t>
            </a:r>
            <a:endParaRPr/>
          </a:p>
          <a:p>
            <a:pPr marL="0" marR="0" lvl="0" indent="228600" algn="l" rtl="0">
              <a:lnSpc>
                <a:spcPct val="80000"/>
              </a:lnSpc>
              <a:spcBef>
                <a:spcPts val="1000"/>
              </a:spcBef>
              <a:spcAft>
                <a:spcPts val="0"/>
              </a:spcAft>
              <a:buClr>
                <a:srgbClr val="003348"/>
              </a:buClr>
              <a:buSzPts val="1400"/>
              <a:buFont typeface="Montserrat"/>
              <a:buNone/>
            </a:pPr>
            <a:endParaRPr sz="1400" b="0" i="0" u="sng" strike="noStrike" cap="none">
              <a:solidFill>
                <a:srgbClr val="003348"/>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228600" marR="0" lvl="0" indent="-215900" algn="l" rtl="0">
              <a:lnSpc>
                <a:spcPct val="80000"/>
              </a:lnSpc>
              <a:spcBef>
                <a:spcPts val="1000"/>
              </a:spcBef>
              <a:spcAft>
                <a:spcPts val="0"/>
              </a:spcAft>
              <a:buClr>
                <a:srgbClr val="003348"/>
              </a:buClr>
              <a:buSzPts val="2600"/>
              <a:buFont typeface="Arial"/>
              <a:buChar char="•"/>
            </a:pPr>
            <a:r>
              <a:rPr lang="en-US" sz="2600" b="0" i="0" u="none" strike="noStrike" cap="none">
                <a:solidFill>
                  <a:srgbClr val="003348"/>
                </a:solidFill>
                <a:latin typeface="Montserrat"/>
                <a:ea typeface="Montserrat"/>
                <a:cs typeface="Montserrat"/>
                <a:sym typeface="Montserrat"/>
              </a:rPr>
              <a:t>Phone number (English):</a:t>
            </a:r>
            <a:endParaRPr/>
          </a:p>
          <a:p>
            <a:pPr marL="0" marR="0" lvl="0" indent="228600" algn="l" rtl="0">
              <a:lnSpc>
                <a:spcPct val="80000"/>
              </a:lnSpc>
              <a:spcBef>
                <a:spcPts val="1000"/>
              </a:spcBef>
              <a:spcAft>
                <a:spcPts val="0"/>
              </a:spcAft>
              <a:buClr>
                <a:srgbClr val="FFA300"/>
              </a:buClr>
              <a:buSzPts val="2600"/>
              <a:buFont typeface="Montserrat"/>
              <a:buNone/>
            </a:pPr>
            <a:r>
              <a:rPr lang="en-US" sz="2600" b="1" i="0" u="none" strike="noStrike" cap="none">
                <a:solidFill>
                  <a:srgbClr val="FFA300"/>
                </a:solidFill>
                <a:latin typeface="Montserrat"/>
                <a:ea typeface="Montserrat"/>
                <a:cs typeface="Montserrat"/>
                <a:sym typeface="Montserrat"/>
              </a:rPr>
              <a:t>(720) 515-6130</a:t>
            </a:r>
            <a:endParaRPr/>
          </a:p>
          <a:p>
            <a:pPr marL="228600" marR="0" lvl="0" indent="-215900" algn="l" rtl="0">
              <a:lnSpc>
                <a:spcPct val="80000"/>
              </a:lnSpc>
              <a:spcBef>
                <a:spcPts val="1000"/>
              </a:spcBef>
              <a:spcAft>
                <a:spcPts val="0"/>
              </a:spcAft>
              <a:buClr>
                <a:srgbClr val="003348"/>
              </a:buClr>
              <a:buSzPts val="2600"/>
              <a:buFont typeface="Arial"/>
              <a:buChar char="•"/>
            </a:pPr>
            <a:r>
              <a:rPr lang="en-US" sz="2600" b="0" i="0" u="none" strike="noStrike" cap="none">
                <a:solidFill>
                  <a:srgbClr val="003348"/>
                </a:solidFill>
                <a:latin typeface="Montserrat"/>
                <a:ea typeface="Montserrat"/>
                <a:cs typeface="Montserrat"/>
                <a:sym typeface="Montserrat"/>
              </a:rPr>
              <a:t>Phone number (Spanish):</a:t>
            </a:r>
            <a:endParaRPr/>
          </a:p>
          <a:p>
            <a:pPr marL="0" marR="0" lvl="0" indent="228600" algn="l" rtl="0">
              <a:lnSpc>
                <a:spcPct val="80000"/>
              </a:lnSpc>
              <a:spcBef>
                <a:spcPts val="1000"/>
              </a:spcBef>
              <a:spcAft>
                <a:spcPts val="0"/>
              </a:spcAft>
              <a:buClr>
                <a:srgbClr val="FFA300"/>
              </a:buClr>
              <a:buSzPts val="2200"/>
              <a:buFont typeface="Montserrat"/>
              <a:buNone/>
            </a:pPr>
            <a:r>
              <a:rPr lang="en-US" sz="2200" b="1" i="0" u="none" strike="noStrike" cap="none">
                <a:solidFill>
                  <a:srgbClr val="FFA300"/>
                </a:solidFill>
                <a:latin typeface="Montserrat"/>
                <a:ea typeface="Montserrat"/>
                <a:cs typeface="Montserrat"/>
                <a:sym typeface="Montserrat"/>
              </a:rPr>
              <a:t>(720) 500-2587</a:t>
            </a:r>
            <a:endParaRPr sz="2600" b="0" i="0" u="none" strike="noStrike" cap="none">
              <a:solidFill>
                <a:srgbClr val="003348"/>
              </a:solidFill>
              <a:latin typeface="Arial"/>
              <a:ea typeface="Arial"/>
              <a:cs typeface="Arial"/>
              <a:sym typeface="Arial"/>
            </a:endParaRPr>
          </a:p>
          <a:p>
            <a:pPr marL="228600" marR="0" lvl="0" indent="-215900" algn="l" rtl="0">
              <a:lnSpc>
                <a:spcPct val="80000"/>
              </a:lnSpc>
              <a:spcBef>
                <a:spcPts val="1000"/>
              </a:spcBef>
              <a:spcAft>
                <a:spcPts val="0"/>
              </a:spcAft>
              <a:buClr>
                <a:srgbClr val="003348"/>
              </a:buClr>
              <a:buSzPts val="2600"/>
              <a:buFont typeface="Arial"/>
              <a:buChar char="•"/>
            </a:pPr>
            <a:r>
              <a:rPr lang="en-US" sz="2600" b="0" i="0" u="none" strike="noStrike" cap="none">
                <a:solidFill>
                  <a:srgbClr val="003348"/>
                </a:solidFill>
                <a:latin typeface="Montserrat"/>
                <a:ea typeface="Montserrat"/>
                <a:cs typeface="Montserrat"/>
                <a:sym typeface="Montserrat"/>
              </a:rPr>
              <a:t>We use Language Line to help in other languages.</a:t>
            </a:r>
            <a:endParaRPr/>
          </a:p>
        </p:txBody>
      </p:sp>
      <p:sp>
        <p:nvSpPr>
          <p:cNvPr id="444" name="Google Shape;444;p52"/>
          <p:cNvSpPr txBox="1"/>
          <p:nvPr/>
        </p:nvSpPr>
        <p:spPr>
          <a:xfrm>
            <a:off x="6980500" y="1009749"/>
            <a:ext cx="4581351" cy="5757600"/>
          </a:xfrm>
          <a:prstGeom prst="rect">
            <a:avLst/>
          </a:prstGeom>
          <a:noFill/>
          <a:ln>
            <a:noFill/>
          </a:ln>
        </p:spPr>
        <p:txBody>
          <a:bodyPr spcFirstLastPara="1" wrap="square" lIns="45675" tIns="45675" rIns="45675" bIns="45675" anchor="t" anchorCtr="0">
            <a:normAutofit/>
          </a:bodyPr>
          <a:lstStyle/>
          <a:p>
            <a:pPr marL="228600" marR="0" lvl="0" indent="-228600" algn="l" rtl="0">
              <a:lnSpc>
                <a:spcPct val="80000"/>
              </a:lnSpc>
              <a:spcBef>
                <a:spcPts val="0"/>
              </a:spcBef>
              <a:spcAft>
                <a:spcPts val="0"/>
              </a:spcAft>
              <a:buClr>
                <a:srgbClr val="FFA300"/>
              </a:buClr>
              <a:buSzPts val="2400"/>
              <a:buFont typeface="Arial"/>
              <a:buChar char="•"/>
            </a:pPr>
            <a:r>
              <a:rPr lang="en-US" sz="2400" b="0" i="0" u="none" strike="noStrike" cap="none">
                <a:solidFill>
                  <a:srgbClr val="FFA300"/>
                </a:solidFill>
                <a:latin typeface="Montserrat Medium"/>
                <a:ea typeface="Montserrat Medium"/>
                <a:cs typeface="Montserrat Medium"/>
                <a:sym typeface="Montserrat Medium"/>
              </a:rPr>
              <a:t>Formulario de inscripción en español :</a:t>
            </a:r>
            <a:endParaRPr sz="2800" b="0" i="0" u="none" strike="noStrike" cap="none">
              <a:solidFill>
                <a:srgbClr val="003348"/>
              </a:solidFill>
              <a:latin typeface="Montserrat"/>
              <a:ea typeface="Montserrat"/>
              <a:cs typeface="Montserrat"/>
              <a:sym typeface="Montserrat"/>
            </a:endParaRPr>
          </a:p>
          <a:p>
            <a:pPr marL="0" marR="0" lvl="0" indent="228600" algn="l" rtl="0">
              <a:lnSpc>
                <a:spcPct val="80000"/>
              </a:lnSpc>
              <a:spcBef>
                <a:spcPts val="1000"/>
              </a:spcBef>
              <a:spcAft>
                <a:spcPts val="0"/>
              </a:spcAft>
              <a:buClr>
                <a:srgbClr val="FF5B39"/>
              </a:buClr>
              <a:buSzPts val="2000"/>
              <a:buFont typeface="Montserrat Medium"/>
              <a:buNone/>
            </a:pPr>
            <a:r>
              <a:rPr lang="en-US" sz="2000" b="0" i="0" u="sng" strike="noStrike" cap="none">
                <a:solidFill>
                  <a:srgbClr val="FF5B39"/>
                </a:solidFill>
                <a:latin typeface="Montserrat Medium"/>
                <a:ea typeface="Montserrat Medium"/>
                <a:cs typeface="Montserrat Medium"/>
                <a:sym typeface="Montserrat Medium"/>
                <a:hlinkClick r:id="rId5">
                  <a:extLst>
                    <a:ext uri="{A12FA001-AC4F-418D-AE19-62706E023703}">
                      <ahyp:hlinkClr xmlns:ahyp="http://schemas.microsoft.com/office/drawing/2018/hyperlinkcolor" val="tx"/>
                    </a:ext>
                  </a:extLst>
                </a:hlinkClick>
              </a:rPr>
              <a:t>CPLP Formulario de inscripción en español</a:t>
            </a:r>
            <a:endParaRPr/>
          </a:p>
          <a:p>
            <a:pPr marL="228600" marR="0" lvl="0" indent="-228600" algn="l" rtl="0">
              <a:lnSpc>
                <a:spcPct val="80000"/>
              </a:lnSpc>
              <a:spcBef>
                <a:spcPts val="1000"/>
              </a:spcBef>
              <a:spcAft>
                <a:spcPts val="0"/>
              </a:spcAft>
              <a:buClr>
                <a:srgbClr val="FFA300"/>
              </a:buClr>
              <a:buSzPts val="2400"/>
              <a:buFont typeface="Arial"/>
              <a:buChar char="•"/>
            </a:pPr>
            <a:r>
              <a:rPr lang="en-US" sz="2400" b="0" i="0" u="none" strike="noStrike" cap="none">
                <a:solidFill>
                  <a:srgbClr val="FFA300"/>
                </a:solidFill>
                <a:latin typeface="Montserrat Medium"/>
                <a:ea typeface="Montserrat Medium"/>
                <a:cs typeface="Montserrat Medium"/>
                <a:sym typeface="Montserrat Medium"/>
              </a:rPr>
              <a:t>Email:</a:t>
            </a:r>
            <a:endParaRPr sz="2800" b="0" i="0" u="none" strike="noStrike" cap="none">
              <a:solidFill>
                <a:srgbClr val="003348"/>
              </a:solidFill>
              <a:latin typeface="Montserrat"/>
              <a:ea typeface="Montserrat"/>
              <a:cs typeface="Montserrat"/>
              <a:sym typeface="Montserrat"/>
            </a:endParaRPr>
          </a:p>
          <a:p>
            <a:pPr marL="0" marR="0" lvl="0" indent="228600" algn="l" rtl="0">
              <a:lnSpc>
                <a:spcPct val="80000"/>
              </a:lnSpc>
              <a:spcBef>
                <a:spcPts val="1000"/>
              </a:spcBef>
              <a:spcAft>
                <a:spcPts val="0"/>
              </a:spcAft>
              <a:buClr>
                <a:srgbClr val="FF5B39"/>
              </a:buClr>
              <a:buSzPts val="1800"/>
              <a:buFont typeface="Montserrat Medium"/>
              <a:buNone/>
            </a:pPr>
            <a:r>
              <a:rPr lang="en-US" sz="1800" b="1" i="0" u="sng" strike="noStrike" cap="none">
                <a:solidFill>
                  <a:srgbClr val="FF5B39"/>
                </a:solidFill>
                <a:latin typeface="Montserrat Medium"/>
                <a:ea typeface="Montserrat Medium"/>
                <a:cs typeface="Montserrat Medium"/>
                <a:sym typeface="Montserrat Medium"/>
                <a:hlinkClick r:id="rId4">
                  <a:extLst>
                    <a:ext uri="{A12FA001-AC4F-418D-AE19-62706E023703}">
                      <ahyp:hlinkClr xmlns:ahyp="http://schemas.microsoft.com/office/drawing/2018/hyperlinkcolor" val="tx"/>
                    </a:ext>
                  </a:extLst>
                </a:hlinkClick>
              </a:rPr>
              <a:t>contact@copovertylawproject.org</a:t>
            </a:r>
            <a:endParaRPr/>
          </a:p>
          <a:p>
            <a:pPr marL="0" marR="0" lvl="0" indent="228600" algn="l" rtl="0">
              <a:lnSpc>
                <a:spcPct val="80000"/>
              </a:lnSpc>
              <a:spcBef>
                <a:spcPts val="1000"/>
              </a:spcBef>
              <a:spcAft>
                <a:spcPts val="0"/>
              </a:spcAft>
              <a:buClr>
                <a:srgbClr val="003348"/>
              </a:buClr>
              <a:buSzPts val="1400"/>
              <a:buFont typeface="Montserrat Medium"/>
              <a:buNone/>
            </a:pPr>
            <a:endParaRPr sz="1400" b="0" i="0" u="sng" strike="noStrike" cap="none">
              <a:solidFill>
                <a:srgbClr val="003348"/>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228600" marR="0" lvl="0" indent="-203200" algn="l" rtl="0">
              <a:lnSpc>
                <a:spcPct val="80000"/>
              </a:lnSpc>
              <a:spcBef>
                <a:spcPts val="1000"/>
              </a:spcBef>
              <a:spcAft>
                <a:spcPts val="0"/>
              </a:spcAft>
              <a:buClr>
                <a:srgbClr val="FFA300"/>
              </a:buClr>
              <a:buSzPts val="2400"/>
              <a:buFont typeface="Arial"/>
              <a:buChar char="•"/>
            </a:pPr>
            <a:r>
              <a:rPr lang="en-US" sz="2400" b="0" i="0" u="none" strike="noStrike" cap="none">
                <a:solidFill>
                  <a:srgbClr val="FFA300"/>
                </a:solidFill>
                <a:latin typeface="Montserrat Medium"/>
                <a:ea typeface="Montserrat Medium"/>
                <a:cs typeface="Montserrat Medium"/>
                <a:sym typeface="Montserrat Medium"/>
              </a:rPr>
              <a:t>Número de teléfono (inglés): </a:t>
            </a:r>
            <a:r>
              <a:rPr lang="en-US" sz="2400" b="0" i="0" u="none" strike="noStrike" cap="none">
                <a:solidFill>
                  <a:srgbClr val="003348"/>
                </a:solidFill>
                <a:latin typeface="Montserrat Medium"/>
                <a:ea typeface="Montserrat Medium"/>
                <a:cs typeface="Montserrat Medium"/>
                <a:sym typeface="Montserrat Medium"/>
              </a:rPr>
              <a:t>(720) 515-6130</a:t>
            </a:r>
            <a:endParaRPr/>
          </a:p>
          <a:p>
            <a:pPr marL="228600" marR="0" lvl="0" indent="-203200" algn="l" rtl="0">
              <a:lnSpc>
                <a:spcPct val="80000"/>
              </a:lnSpc>
              <a:spcBef>
                <a:spcPts val="1000"/>
              </a:spcBef>
              <a:spcAft>
                <a:spcPts val="0"/>
              </a:spcAft>
              <a:buClr>
                <a:srgbClr val="FFA300"/>
              </a:buClr>
              <a:buSzPts val="2400"/>
              <a:buFont typeface="Arial"/>
              <a:buChar char="•"/>
            </a:pPr>
            <a:r>
              <a:rPr lang="en-US" sz="2400" b="0" i="0" u="none" strike="noStrike" cap="none">
                <a:solidFill>
                  <a:srgbClr val="FFA300"/>
                </a:solidFill>
                <a:latin typeface="Montserrat Medium"/>
                <a:ea typeface="Montserrat Medium"/>
                <a:cs typeface="Montserrat Medium"/>
                <a:sym typeface="Montserrat Medium"/>
              </a:rPr>
              <a:t>Número de teléfono (</a:t>
            </a:r>
            <a:r>
              <a:rPr lang="en-US" sz="2400" b="0" i="0" u="none" strike="noStrike" cap="none">
                <a:solidFill>
                  <a:schemeClr val="accent3"/>
                </a:solidFill>
                <a:latin typeface="Montserrat Medium"/>
                <a:ea typeface="Montserrat Medium"/>
                <a:cs typeface="Montserrat Medium"/>
                <a:sym typeface="Montserrat Medium"/>
              </a:rPr>
              <a:t>español</a:t>
            </a:r>
            <a:r>
              <a:rPr lang="en-US" sz="2400" b="0" i="0" u="none" strike="noStrike" cap="none">
                <a:solidFill>
                  <a:srgbClr val="FFA300"/>
                </a:solidFill>
                <a:latin typeface="Montserrat Medium"/>
                <a:ea typeface="Montserrat Medium"/>
                <a:cs typeface="Montserrat Medium"/>
                <a:sym typeface="Montserrat Medium"/>
              </a:rPr>
              <a:t>): </a:t>
            </a:r>
            <a:r>
              <a:rPr lang="en-US" sz="2400" b="0" i="0" u="none" strike="noStrike" cap="none">
                <a:solidFill>
                  <a:schemeClr val="accent3"/>
                </a:solidFill>
                <a:latin typeface="Montserrat Medium"/>
                <a:ea typeface="Montserrat Medium"/>
                <a:cs typeface="Montserrat Medium"/>
                <a:sym typeface="Montserrat Medium"/>
              </a:rPr>
              <a:t>(720) 500-2587</a:t>
            </a:r>
            <a:endParaRPr sz="2800" b="0" i="0" u="none" strike="noStrike" cap="none">
              <a:solidFill>
                <a:srgbClr val="003348"/>
              </a:solidFill>
              <a:latin typeface="Montserrat"/>
              <a:ea typeface="Montserrat"/>
              <a:cs typeface="Montserrat"/>
              <a:sym typeface="Montserrat"/>
            </a:endParaRPr>
          </a:p>
          <a:p>
            <a:pPr marL="228600" marR="0" lvl="0" indent="-190500" algn="l" rtl="0">
              <a:lnSpc>
                <a:spcPct val="80000"/>
              </a:lnSpc>
              <a:spcBef>
                <a:spcPts val="1000"/>
              </a:spcBef>
              <a:spcAft>
                <a:spcPts val="0"/>
              </a:spcAft>
              <a:buClr>
                <a:srgbClr val="FFA300"/>
              </a:buClr>
              <a:buSzPts val="2400"/>
              <a:buFont typeface="Arial"/>
              <a:buChar char="•"/>
            </a:pPr>
            <a:r>
              <a:rPr lang="en-US" sz="2400" b="0" i="0" u="none" strike="noStrike" cap="none">
                <a:solidFill>
                  <a:srgbClr val="FFA300"/>
                </a:solidFill>
                <a:latin typeface="Montserrat Medium"/>
                <a:ea typeface="Montserrat Medium"/>
                <a:cs typeface="Montserrat Medium"/>
                <a:sym typeface="Montserrat Medium"/>
              </a:rPr>
              <a:t>También, usamos el servicio de interpretación </a:t>
            </a:r>
            <a:r>
              <a:rPr lang="en-US" sz="2400" b="0" i="1" u="none" strike="noStrike" cap="none">
                <a:solidFill>
                  <a:schemeClr val="accent3"/>
                </a:solidFill>
                <a:latin typeface="Montserrat Medium"/>
                <a:ea typeface="Montserrat Medium"/>
                <a:cs typeface="Montserrat Medium"/>
                <a:sym typeface="Montserrat Medium"/>
              </a:rPr>
              <a:t>Language Line </a:t>
            </a:r>
            <a:r>
              <a:rPr lang="en-US" sz="2400" b="0" i="0" u="none" strike="noStrike" cap="none">
                <a:solidFill>
                  <a:srgbClr val="FFA300"/>
                </a:solidFill>
                <a:latin typeface="Montserrat Medium"/>
                <a:ea typeface="Montserrat Medium"/>
                <a:cs typeface="Montserrat Medium"/>
                <a:sym typeface="Montserrat Medium"/>
              </a:rPr>
              <a:t>para otros idiomas </a:t>
            </a:r>
            <a:endParaRPr/>
          </a:p>
        </p:txBody>
      </p:sp>
      <p:sp>
        <p:nvSpPr>
          <p:cNvPr id="445" name="Google Shape;445;p52"/>
          <p:cNvSpPr txBox="1"/>
          <p:nvPr/>
        </p:nvSpPr>
        <p:spPr>
          <a:xfrm>
            <a:off x="6608450" y="110925"/>
            <a:ext cx="5103051" cy="919799"/>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3600"/>
              <a:buFont typeface="Barlow Condensed"/>
              <a:buNone/>
            </a:pPr>
            <a:r>
              <a:rPr lang="en-US" sz="3600" b="1" i="0" u="none" strike="noStrike" cap="none">
                <a:solidFill>
                  <a:srgbClr val="FFA300"/>
                </a:solidFill>
                <a:latin typeface="Barlow Condensed"/>
                <a:ea typeface="Barlow Condensed"/>
                <a:cs typeface="Barlow Condensed"/>
                <a:sym typeface="Barlow Condensed"/>
              </a:rPr>
              <a:t>¿Cómo Contactarnos?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3"/>
          <p:cNvSpPr txBox="1">
            <a:spLocks noGrp="1"/>
          </p:cNvSpPr>
          <p:nvPr>
            <p:ph type="title"/>
          </p:nvPr>
        </p:nvSpPr>
        <p:spPr>
          <a:xfrm>
            <a:off x="838200" y="1187343"/>
            <a:ext cx="10515600" cy="1277221"/>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A300"/>
              </a:buClr>
              <a:buSzPts val="7200"/>
              <a:buFont typeface="Barlow Condensed"/>
              <a:buNone/>
            </a:pPr>
            <a:r>
              <a:rPr lang="en-US" sz="7200" u="sng"/>
              <a:t>Thank you for joining!</a:t>
            </a:r>
            <a:endParaRPr/>
          </a:p>
        </p:txBody>
      </p:sp>
      <p:sp>
        <p:nvSpPr>
          <p:cNvPr id="451" name="Google Shape;451;p53"/>
          <p:cNvSpPr txBox="1"/>
          <p:nvPr/>
        </p:nvSpPr>
        <p:spPr>
          <a:xfrm>
            <a:off x="664850" y="2307356"/>
            <a:ext cx="11090900" cy="9169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chemeClr val="accent3"/>
              </a:buClr>
              <a:buSzPts val="5400"/>
              <a:buFont typeface="Barlow Condensed"/>
              <a:buNone/>
            </a:pPr>
            <a:r>
              <a:rPr lang="en-US" sz="5400" b="1" i="1" u="none" strike="noStrike" cap="none">
                <a:solidFill>
                  <a:schemeClr val="accent3"/>
                </a:solidFill>
                <a:latin typeface="Barlow Condensed"/>
                <a:ea typeface="Barlow Condensed"/>
                <a:cs typeface="Barlow Condensed"/>
                <a:sym typeface="Barlow Condensed"/>
              </a:rPr>
              <a:t>¡Gracias por acompañarnos!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6"/>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40"/>
              <a:buFont typeface="Barlow Condensed"/>
              <a:buNone/>
            </a:pPr>
            <a:r>
              <a:rPr lang="en-US" sz="2640"/>
              <a:t>Why the Mobile Home Park Act (MHPA)?</a:t>
            </a:r>
            <a:endParaRPr/>
          </a:p>
        </p:txBody>
      </p:sp>
      <p:sp>
        <p:nvSpPr>
          <p:cNvPr id="80" name="Google Shape;80;p6"/>
          <p:cNvSpPr txBox="1">
            <a:spLocks noGrp="1"/>
          </p:cNvSpPr>
          <p:nvPr>
            <p:ph type="body" idx="1"/>
          </p:nvPr>
        </p:nvSpPr>
        <p:spPr>
          <a:xfrm>
            <a:off x="6880712" y="1699337"/>
            <a:ext cx="4672801" cy="5125801"/>
          </a:xfrm>
          <a:prstGeom prst="rect">
            <a:avLst/>
          </a:prstGeom>
          <a:noFill/>
          <a:ln>
            <a:noFill/>
          </a:ln>
        </p:spPr>
        <p:txBody>
          <a:bodyPr spcFirstLastPara="1" wrap="square" lIns="45675" tIns="45675" rIns="45675" bIns="45675" anchor="t" anchorCtr="0">
            <a:normAutofit/>
          </a:bodyPr>
          <a:lstStyle/>
          <a:p>
            <a:pPr marL="461962" lvl="0" indent="-307975" algn="l" rtl="0">
              <a:lnSpc>
                <a:spcPct val="100000"/>
              </a:lnSpc>
              <a:spcBef>
                <a:spcPts val="0"/>
              </a:spcBef>
              <a:spcAft>
                <a:spcPts val="0"/>
              </a:spcAft>
              <a:buSzPts val="1800"/>
              <a:buChar char="•"/>
            </a:pPr>
            <a:r>
              <a:rPr lang="en-US" sz="1800">
                <a:solidFill>
                  <a:srgbClr val="FFA300"/>
                </a:solidFill>
                <a:latin typeface="Montserrat Medium"/>
                <a:ea typeface="Montserrat Medium"/>
                <a:cs typeface="Montserrat Medium"/>
                <a:sym typeface="Montserrat Medium"/>
              </a:rPr>
              <a:t>Reconoce que existe un desequilibrio de poder cuando alguien es dueño de su casa móvil pero alquila un lote de un  predio</a:t>
            </a:r>
            <a:endParaRPr/>
          </a:p>
          <a:p>
            <a:pPr marL="130175" lvl="0" indent="201611" algn="l" rtl="0">
              <a:lnSpc>
                <a:spcPct val="100000"/>
              </a:lnSpc>
              <a:spcBef>
                <a:spcPts val="0"/>
              </a:spcBef>
              <a:spcAft>
                <a:spcPts val="0"/>
              </a:spcAft>
              <a:buSzPts val="2800"/>
              <a:buNone/>
            </a:pPr>
            <a:endParaRPr/>
          </a:p>
          <a:p>
            <a:pPr marL="461962" lvl="0" indent="-307975" algn="l" rtl="0">
              <a:lnSpc>
                <a:spcPct val="100000"/>
              </a:lnSpc>
              <a:spcBef>
                <a:spcPts val="0"/>
              </a:spcBef>
              <a:spcAft>
                <a:spcPts val="0"/>
              </a:spcAft>
              <a:buSzPts val="1800"/>
              <a:buChar char="•"/>
            </a:pPr>
            <a:r>
              <a:rPr lang="en-US" sz="1800">
                <a:solidFill>
                  <a:srgbClr val="FFA300"/>
                </a:solidFill>
                <a:latin typeface="Montserrat Medium"/>
                <a:ea typeface="Montserrat Medium"/>
                <a:cs typeface="Montserrat Medium"/>
                <a:sym typeface="Montserrat Medium"/>
              </a:rPr>
              <a:t>Provee a los propietarios de casas móviles más derechos  que al inquilino promedio de un apartamento o casa</a:t>
            </a:r>
            <a:endParaRPr/>
          </a:p>
          <a:p>
            <a:pPr marL="130175" lvl="0" indent="201611" algn="l" rtl="0">
              <a:lnSpc>
                <a:spcPct val="100000"/>
              </a:lnSpc>
              <a:spcBef>
                <a:spcPts val="0"/>
              </a:spcBef>
              <a:spcAft>
                <a:spcPts val="0"/>
              </a:spcAft>
              <a:buSzPts val="2800"/>
              <a:buNone/>
            </a:pPr>
            <a:endParaRPr/>
          </a:p>
          <a:p>
            <a:pPr marL="461962" lvl="0" indent="-307975" algn="l" rtl="0">
              <a:lnSpc>
                <a:spcPct val="100000"/>
              </a:lnSpc>
              <a:spcBef>
                <a:spcPts val="0"/>
              </a:spcBef>
              <a:spcAft>
                <a:spcPts val="0"/>
              </a:spcAft>
              <a:buSzPts val="1800"/>
              <a:buChar char="•"/>
            </a:pPr>
            <a:r>
              <a:rPr lang="en-US" sz="1800">
                <a:solidFill>
                  <a:srgbClr val="FFA300"/>
                </a:solidFill>
                <a:latin typeface="Montserrat Medium"/>
                <a:ea typeface="Montserrat Medium"/>
                <a:cs typeface="Montserrat Medium"/>
                <a:sym typeface="Montserrat Medium"/>
              </a:rPr>
              <a:t>La mayoría de las obligaciones cubiertas en eta presentación, se encuentran en la Ley de Predios de Casas Móviles (MHPA, por sus siglas en inglés)</a:t>
            </a:r>
            <a:endParaRPr/>
          </a:p>
        </p:txBody>
      </p:sp>
      <p:sp>
        <p:nvSpPr>
          <p:cNvPr id="81" name="Google Shape;81;p6"/>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3348"/>
              </a:buClr>
              <a:buSzPts val="1400"/>
              <a:buFont typeface="Montserrat"/>
              <a:buNone/>
            </a:pPr>
            <a:endParaRPr sz="1400" b="0" i="0" u="none" strike="noStrike" cap="none">
              <a:solidFill>
                <a:srgbClr val="003348"/>
              </a:solidFill>
              <a:latin typeface="Arial"/>
              <a:ea typeface="Arial"/>
              <a:cs typeface="Arial"/>
              <a:sym typeface="Arial"/>
            </a:endParaRPr>
          </a:p>
          <a:p>
            <a:pPr marL="228600" marR="0" lvl="0" indent="-203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Recognizes an imbalance of power exists when someone owns their mobile home but rents lot space from a park</a:t>
            </a:r>
            <a:endParaRPr/>
          </a:p>
          <a:p>
            <a:pPr marL="228600" marR="0" lvl="0" indent="-203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Provides mobile home owners with more rights than the average tenant of an apartment or house</a:t>
            </a:r>
            <a:endParaRPr/>
          </a:p>
          <a:p>
            <a:pPr marL="228600" marR="0" lvl="0" indent="-203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Most of the requirements covered in this presentation are found in the MHPA</a:t>
            </a:r>
            <a:endParaRPr/>
          </a:p>
        </p:txBody>
      </p:sp>
      <p:sp>
        <p:nvSpPr>
          <p:cNvPr id="82" name="Google Shape;82;p6"/>
          <p:cNvSpPr txBox="1"/>
          <p:nvPr/>
        </p:nvSpPr>
        <p:spPr>
          <a:xfrm>
            <a:off x="6926437" y="167724"/>
            <a:ext cx="4581351"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2400"/>
              <a:buFont typeface="Barlow Condensed"/>
              <a:buNone/>
            </a:pPr>
            <a:r>
              <a:rPr lang="en-US" sz="2400" b="1" i="0" u="none" strike="noStrike" cap="none">
                <a:solidFill>
                  <a:srgbClr val="FFA300"/>
                </a:solidFill>
                <a:latin typeface="Barlow Condensed"/>
                <a:ea typeface="Barlow Condensed"/>
                <a:cs typeface="Barlow Condensed"/>
                <a:sym typeface="Barlow Condensed"/>
              </a:rPr>
              <a:t>¿El por qué  de la Ley de Predios de Casas Móviles (MHPA, por sus siglas en Inglés)?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7"/>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4000"/>
              <a:buFont typeface="Barlow Condensed"/>
              <a:buNone/>
            </a:pPr>
            <a:r>
              <a:rPr lang="en-US" sz="4000"/>
              <a:t>Legal Disclaimer</a:t>
            </a:r>
            <a:endParaRPr/>
          </a:p>
        </p:txBody>
      </p:sp>
      <p:sp>
        <p:nvSpPr>
          <p:cNvPr id="88" name="Google Shape;88;p7"/>
          <p:cNvSpPr txBox="1">
            <a:spLocks noGrp="1"/>
          </p:cNvSpPr>
          <p:nvPr>
            <p:ph type="body" idx="1"/>
          </p:nvPr>
        </p:nvSpPr>
        <p:spPr>
          <a:xfrm>
            <a:off x="7091680" y="1747520"/>
            <a:ext cx="4515896" cy="4956905"/>
          </a:xfrm>
          <a:prstGeom prst="rect">
            <a:avLst/>
          </a:prstGeom>
          <a:noFill/>
          <a:ln>
            <a:noFill/>
          </a:ln>
        </p:spPr>
        <p:txBody>
          <a:bodyPr spcFirstLastPara="1" wrap="square" lIns="45675" tIns="45675" rIns="45675" bIns="45675" anchor="t" anchorCtr="0">
            <a:normAutofit/>
          </a:bodyPr>
          <a:lstStyle/>
          <a:p>
            <a:pPr marL="130175" lvl="0" indent="201611" algn="l" rtl="0">
              <a:lnSpc>
                <a:spcPct val="90000"/>
              </a:lnSpc>
              <a:spcBef>
                <a:spcPts val="0"/>
              </a:spcBef>
              <a:spcAft>
                <a:spcPts val="0"/>
              </a:spcAft>
              <a:buSzPts val="2800"/>
              <a:buNone/>
            </a:pPr>
            <a:endParaRPr/>
          </a:p>
        </p:txBody>
      </p:sp>
      <p:sp>
        <p:nvSpPr>
          <p:cNvPr id="89" name="Google Shape;89;p7"/>
          <p:cNvSpPr txBox="1"/>
          <p:nvPr/>
        </p:nvSpPr>
        <p:spPr>
          <a:xfrm>
            <a:off x="1628824" y="946749"/>
            <a:ext cx="5103052" cy="575760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3348"/>
              </a:buClr>
              <a:buSzPts val="1400"/>
              <a:buFont typeface="Montserrat"/>
              <a:buNone/>
            </a:pPr>
            <a:endParaRPr sz="1400" b="0" i="0" u="none" strike="noStrike" cap="none">
              <a:solidFill>
                <a:srgbClr val="003348"/>
              </a:solidFill>
              <a:latin typeface="Arial"/>
              <a:ea typeface="Arial"/>
              <a:cs typeface="Arial"/>
              <a:sym typeface="Arial"/>
            </a:endParaRPr>
          </a:p>
          <a:p>
            <a:pPr marL="228600" marR="0" lvl="0" indent="-203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The information provided in this presentation does not, and is not intended to, constitute legal advice.</a:t>
            </a:r>
            <a:endParaRPr sz="2800" b="0" i="0" u="none" strike="noStrike" cap="none">
              <a:solidFill>
                <a:srgbClr val="003348"/>
              </a:solidFill>
              <a:latin typeface="Arial"/>
              <a:ea typeface="Arial"/>
              <a:cs typeface="Arial"/>
              <a:sym typeface="Arial"/>
            </a:endParaRPr>
          </a:p>
          <a:p>
            <a:pPr marL="228600" marR="0" lvl="0" indent="-203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All information is for general informational purposes only.</a:t>
            </a:r>
            <a:endParaRPr sz="2800" b="0" i="0" u="none" strike="noStrike" cap="none">
              <a:solidFill>
                <a:srgbClr val="003348"/>
              </a:solidFill>
              <a:latin typeface="Arial"/>
              <a:ea typeface="Arial"/>
              <a:cs typeface="Arial"/>
              <a:sym typeface="Arial"/>
            </a:endParaRPr>
          </a:p>
          <a:p>
            <a:pPr marL="228600" marR="0" lvl="0" indent="-203200" algn="l" rtl="0">
              <a:lnSpc>
                <a:spcPct val="90000"/>
              </a:lnSpc>
              <a:spcBef>
                <a:spcPts val="1000"/>
              </a:spcBef>
              <a:spcAft>
                <a:spcPts val="0"/>
              </a:spcAft>
              <a:buClr>
                <a:srgbClr val="003348"/>
              </a:buClr>
              <a:buSzPts val="2400"/>
              <a:buFont typeface="Arial"/>
              <a:buChar char="•"/>
            </a:pPr>
            <a:r>
              <a:rPr lang="en-US" sz="2400" b="0" i="0" u="none" strike="noStrike" cap="none">
                <a:solidFill>
                  <a:srgbClr val="003348"/>
                </a:solidFill>
                <a:latin typeface="Montserrat"/>
                <a:ea typeface="Montserrat"/>
                <a:cs typeface="Montserrat"/>
                <a:sym typeface="Montserrat"/>
              </a:rPr>
              <a:t>You should contact an attorney, or attend our monthly legal clinic, with respect to any particular legal matter.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8"/>
          <p:cNvSpPr txBox="1">
            <a:spLocks noGrp="1"/>
          </p:cNvSpPr>
          <p:nvPr>
            <p:ph type="title"/>
          </p:nvPr>
        </p:nvSpPr>
        <p:spPr>
          <a:xfrm>
            <a:off x="838200" y="681036"/>
            <a:ext cx="10515600" cy="1425207"/>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003348"/>
              </a:buClr>
              <a:buSzPts val="4400"/>
              <a:buFont typeface="Barlow Condensed"/>
              <a:buNone/>
            </a:pPr>
            <a:r>
              <a:rPr lang="en-US"/>
              <a:t>The Eviction Process under the MHPA</a:t>
            </a:r>
            <a:br>
              <a:rPr lang="en-US"/>
            </a:br>
            <a:r>
              <a:rPr lang="en-US"/>
              <a:t>(Current as of June 30, 2020)</a:t>
            </a:r>
            <a:endParaRPr/>
          </a:p>
        </p:txBody>
      </p:sp>
      <p:sp>
        <p:nvSpPr>
          <p:cNvPr id="95" name="Google Shape;95;p8"/>
          <p:cNvSpPr txBox="1"/>
          <p:nvPr/>
        </p:nvSpPr>
        <p:spPr>
          <a:xfrm>
            <a:off x="838200" y="2106243"/>
            <a:ext cx="10515600" cy="108035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FEFEF"/>
              </a:buClr>
              <a:buSzPts val="4400"/>
              <a:buFont typeface="Barlow Medium"/>
              <a:buNone/>
            </a:pPr>
            <a:r>
              <a:rPr lang="en-US" sz="3200" b="0" i="1" u="none" strike="noStrike" cap="none">
                <a:solidFill>
                  <a:srgbClr val="EFEFEF"/>
                </a:solidFill>
                <a:latin typeface="Barlow Medium"/>
                <a:ea typeface="Barlow Medium"/>
                <a:cs typeface="Barlow Medium"/>
                <a:sym typeface="Barlow Medium"/>
              </a:rPr>
              <a:t>Proceso de Desalojo bajo la MHPA</a:t>
            </a:r>
            <a:endParaRPr sz="3200" b="0" i="1" u="none" strike="noStrike" cap="none">
              <a:solidFill>
                <a:srgbClr val="EFEFEF"/>
              </a:solidFill>
              <a:latin typeface="Barlow Medium"/>
              <a:ea typeface="Barlow Medium"/>
              <a:cs typeface="Barlow Medium"/>
              <a:sym typeface="Barlow Medium"/>
            </a:endParaRPr>
          </a:p>
          <a:p>
            <a:pPr marL="0" marR="0" lvl="0" indent="0" algn="l" rtl="0">
              <a:lnSpc>
                <a:spcPct val="90000"/>
              </a:lnSpc>
              <a:spcBef>
                <a:spcPts val="0"/>
              </a:spcBef>
              <a:spcAft>
                <a:spcPts val="0"/>
              </a:spcAft>
              <a:buClr>
                <a:srgbClr val="EFEFEF"/>
              </a:buClr>
              <a:buSzPts val="4400"/>
              <a:buFont typeface="Barlow Medium"/>
              <a:buNone/>
            </a:pPr>
            <a:r>
              <a:rPr lang="en-US" sz="3200" b="0" i="1" u="none" strike="noStrike" cap="none">
                <a:solidFill>
                  <a:srgbClr val="EFEFEF"/>
                </a:solidFill>
                <a:latin typeface="Barlow Medium"/>
                <a:ea typeface="Barlow Medium"/>
                <a:cs typeface="Barlow Medium"/>
                <a:sym typeface="Barlow Medium"/>
              </a:rPr>
              <a:t>(Actualizado al 30 de junio de 2020)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9"/>
          <p:cNvSpPr txBox="1">
            <a:spLocks noGrp="1"/>
          </p:cNvSpPr>
          <p:nvPr>
            <p:ph type="title"/>
          </p:nvPr>
        </p:nvSpPr>
        <p:spPr>
          <a:xfrm>
            <a:off x="1583099" y="484825"/>
            <a:ext cx="5274602" cy="8415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A300"/>
              </a:buClr>
              <a:buSzPts val="2656"/>
              <a:buFont typeface="Barlow Condensed"/>
              <a:buNone/>
            </a:pPr>
            <a:r>
              <a:rPr lang="en-US" sz="2656"/>
              <a:t>How MHPA Eviction Process is the SAME as Other FED Actions</a:t>
            </a:r>
            <a:endParaRPr/>
          </a:p>
        </p:txBody>
      </p:sp>
      <p:sp>
        <p:nvSpPr>
          <p:cNvPr id="101" name="Google Shape;101;p9"/>
          <p:cNvSpPr txBox="1">
            <a:spLocks noGrp="1"/>
          </p:cNvSpPr>
          <p:nvPr>
            <p:ph type="body" idx="1"/>
          </p:nvPr>
        </p:nvSpPr>
        <p:spPr>
          <a:xfrm>
            <a:off x="6172221" y="1326249"/>
            <a:ext cx="5664820" cy="5378101"/>
          </a:xfrm>
          <a:prstGeom prst="rect">
            <a:avLst/>
          </a:prstGeom>
          <a:noFill/>
          <a:ln>
            <a:noFill/>
          </a:ln>
        </p:spPr>
        <p:txBody>
          <a:bodyPr spcFirstLastPara="1" wrap="square" lIns="45675" tIns="45675" rIns="45675" bIns="45675" anchor="t" anchorCtr="0">
            <a:normAutofit/>
          </a:bodyPr>
          <a:lstStyle/>
          <a:p>
            <a:pPr marL="407987" lvl="0" indent="-174624" algn="l" rtl="0">
              <a:lnSpc>
                <a:spcPct val="90000"/>
              </a:lnSpc>
              <a:spcBef>
                <a:spcPts val="0"/>
              </a:spcBef>
              <a:spcAft>
                <a:spcPts val="0"/>
              </a:spcAft>
              <a:buSzPts val="2800"/>
              <a:buNone/>
            </a:pPr>
            <a:endParaRPr/>
          </a:p>
          <a:p>
            <a:pPr marL="407987" lvl="0" indent="-174624" algn="l" rtl="0">
              <a:lnSpc>
                <a:spcPct val="90000"/>
              </a:lnSpc>
              <a:spcBef>
                <a:spcPts val="0"/>
              </a:spcBef>
              <a:spcAft>
                <a:spcPts val="0"/>
              </a:spcAft>
              <a:buSzPts val="2800"/>
              <a:buNone/>
            </a:pPr>
            <a:endParaRPr/>
          </a:p>
          <a:p>
            <a:pPr marL="407987" lvl="0" indent="-352424" algn="l" rtl="0">
              <a:lnSpc>
                <a:spcPct val="90000"/>
              </a:lnSpc>
              <a:spcBef>
                <a:spcPts val="0"/>
              </a:spcBef>
              <a:spcAft>
                <a:spcPts val="0"/>
              </a:spcAft>
              <a:buSzPts val="2800"/>
              <a:buChar char="•"/>
            </a:pPr>
            <a:r>
              <a:rPr lang="en-US">
                <a:solidFill>
                  <a:srgbClr val="003348"/>
                </a:solidFill>
              </a:rPr>
              <a:t>El arrendador debe notificar al residente antes de que pueda iniciar un caso judicial de desalojo.</a:t>
            </a:r>
            <a:endParaRPr/>
          </a:p>
          <a:p>
            <a:pPr marL="407987" lvl="0" indent="-174624" algn="l" rtl="0">
              <a:lnSpc>
                <a:spcPct val="90000"/>
              </a:lnSpc>
              <a:spcBef>
                <a:spcPts val="0"/>
              </a:spcBef>
              <a:spcAft>
                <a:spcPts val="0"/>
              </a:spcAft>
              <a:buSzPts val="2800"/>
              <a:buNone/>
            </a:pPr>
            <a:endParaRPr/>
          </a:p>
          <a:p>
            <a:pPr marL="407987" lvl="0" indent="-352424" algn="l" rtl="0">
              <a:lnSpc>
                <a:spcPct val="90000"/>
              </a:lnSpc>
              <a:spcBef>
                <a:spcPts val="0"/>
              </a:spcBef>
              <a:spcAft>
                <a:spcPts val="0"/>
              </a:spcAft>
              <a:buSzPts val="2800"/>
              <a:buChar char="•"/>
            </a:pPr>
            <a:r>
              <a:rPr lang="en-US">
                <a:solidFill>
                  <a:srgbClr val="003348"/>
                </a:solidFill>
              </a:rPr>
              <a:t>El aviso se puede entregar al residente o un miembro de la familia o se puede colocar </a:t>
            </a:r>
            <a:r>
              <a:rPr lang="en-US" u="sng"/>
              <a:t>en la entrada principal de la casa</a:t>
            </a:r>
            <a:r>
              <a:rPr lang="en-US">
                <a:solidFill>
                  <a:srgbClr val="003348"/>
                </a:solidFill>
              </a:rPr>
              <a:t>.</a:t>
            </a:r>
            <a:endParaRPr/>
          </a:p>
        </p:txBody>
      </p:sp>
      <p:sp>
        <p:nvSpPr>
          <p:cNvPr id="102" name="Google Shape;102;p9"/>
          <p:cNvSpPr txBox="1"/>
          <p:nvPr/>
        </p:nvSpPr>
        <p:spPr>
          <a:xfrm>
            <a:off x="1628824" y="1643424"/>
            <a:ext cx="4904672" cy="5060925"/>
          </a:xfrm>
          <a:prstGeom prst="rect">
            <a:avLst/>
          </a:prstGeom>
          <a:noFill/>
          <a:ln>
            <a:noFill/>
          </a:ln>
        </p:spPr>
        <p:txBody>
          <a:bodyPr spcFirstLastPara="1" wrap="square" lIns="45675" tIns="45675" rIns="45675" bIns="45675" anchor="t" anchorCtr="0">
            <a:normAutofit/>
          </a:bodyPr>
          <a:lstStyle/>
          <a:p>
            <a:pPr marL="457200" marR="0" lvl="0" indent="-279400" algn="l" rtl="0">
              <a:lnSpc>
                <a:spcPct val="90000"/>
              </a:lnSpc>
              <a:spcBef>
                <a:spcPts val="0"/>
              </a:spcBef>
              <a:spcAft>
                <a:spcPts val="0"/>
              </a:spcAft>
              <a:buClr>
                <a:srgbClr val="003348"/>
              </a:buClr>
              <a:buSzPts val="2800"/>
              <a:buFont typeface="Arial"/>
              <a:buNone/>
            </a:pPr>
            <a:endParaRPr sz="1400" b="0" i="0" u="none" strike="noStrike" cap="none">
              <a:solidFill>
                <a:srgbClr val="003348"/>
              </a:solidFill>
              <a:latin typeface="Arial"/>
              <a:ea typeface="Arial"/>
              <a:cs typeface="Arial"/>
              <a:sym typeface="Arial"/>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Landlord must give the resident notice before can start eviction court case.</a:t>
            </a:r>
            <a:endParaRPr/>
          </a:p>
          <a:p>
            <a:pPr marL="457200" marR="0" lvl="0" indent="-457200" algn="l" rtl="0">
              <a:lnSpc>
                <a:spcPct val="90000"/>
              </a:lnSpc>
              <a:spcBef>
                <a:spcPts val="1000"/>
              </a:spcBef>
              <a:spcAft>
                <a:spcPts val="0"/>
              </a:spcAft>
              <a:buClr>
                <a:srgbClr val="003348"/>
              </a:buClr>
              <a:buSzPts val="2800"/>
              <a:buFont typeface="Arial"/>
              <a:buChar char="•"/>
            </a:pPr>
            <a:r>
              <a:rPr lang="en-US" sz="2800" b="0" i="0" u="none" strike="noStrike" cap="none">
                <a:solidFill>
                  <a:srgbClr val="003348"/>
                </a:solidFill>
                <a:latin typeface="Montserrat"/>
                <a:ea typeface="Montserrat"/>
                <a:cs typeface="Montserrat"/>
                <a:sym typeface="Montserrat"/>
              </a:rPr>
              <a:t>Notice can be served by handing to resident or a family member or posted </a:t>
            </a:r>
            <a:r>
              <a:rPr lang="en-US" sz="2800" b="0" i="0" u="sng" strike="noStrike" cap="none">
                <a:solidFill>
                  <a:srgbClr val="003348"/>
                </a:solidFill>
                <a:latin typeface="Montserrat"/>
                <a:ea typeface="Montserrat"/>
                <a:cs typeface="Montserrat"/>
                <a:sym typeface="Montserrat"/>
              </a:rPr>
              <a:t>on the home’s main entrance</a:t>
            </a:r>
            <a:r>
              <a:rPr lang="en-US" sz="2800" b="0" i="0" u="none" strike="noStrike" cap="none">
                <a:solidFill>
                  <a:srgbClr val="003348"/>
                </a:solidFill>
                <a:latin typeface="Montserrat"/>
                <a:ea typeface="Montserrat"/>
                <a:cs typeface="Montserrat"/>
                <a:sym typeface="Montserrat"/>
              </a:rPr>
              <a:t>.</a:t>
            </a:r>
            <a:endParaRPr/>
          </a:p>
        </p:txBody>
      </p:sp>
      <p:sp>
        <p:nvSpPr>
          <p:cNvPr id="103" name="Google Shape;103;p9"/>
          <p:cNvSpPr txBox="1"/>
          <p:nvPr/>
        </p:nvSpPr>
        <p:spPr>
          <a:xfrm>
            <a:off x="6624945" y="167724"/>
            <a:ext cx="4936906" cy="1475702"/>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A300"/>
              </a:buClr>
              <a:buSzPts val="2640"/>
              <a:buFont typeface="Barlow Condensed"/>
              <a:buNone/>
            </a:pPr>
            <a:r>
              <a:rPr lang="en-US" sz="2640" b="1" i="0" u="none" strike="noStrike" cap="none">
                <a:solidFill>
                  <a:srgbClr val="FFA300"/>
                </a:solidFill>
                <a:latin typeface="Barlow Condensed"/>
                <a:ea typeface="Barlow Condensed"/>
                <a:cs typeface="Barlow Condensed"/>
                <a:sym typeface="Barlow Condensed"/>
              </a:rPr>
              <a:t>Cómo  el proceso de desalojo de MHPA es el MISMO que otras acciones del FED</a:t>
            </a:r>
            <a:endParaRPr/>
          </a:p>
        </p:txBody>
      </p:sp>
    </p:spTree>
  </p:cSld>
  <p:clrMapOvr>
    <a:masterClrMapping/>
  </p:clrMapOvr>
</p:sld>
</file>

<file path=ppt/theme/theme1.xml><?xml version="1.0" encoding="utf-8"?>
<a:theme xmlns:a="http://schemas.openxmlformats.org/drawingml/2006/main" name="2_Office Theme">
  <a:themeElements>
    <a:clrScheme name="2_Office Theme">
      <a:dk1>
        <a:srgbClr val="003348"/>
      </a:dk1>
      <a:lt1>
        <a:srgbClr val="FFA300"/>
      </a:lt1>
      <a:dk2>
        <a:srgbClr val="A7A7A7"/>
      </a:dk2>
      <a:lt2>
        <a:srgbClr val="535353"/>
      </a:lt2>
      <a:accent1>
        <a:srgbClr val="F7DF8E"/>
      </a:accent1>
      <a:accent2>
        <a:srgbClr val="FF5C38"/>
      </a:accent2>
      <a:accent3>
        <a:srgbClr val="007096"/>
      </a:accent3>
      <a:accent4>
        <a:srgbClr val="FFC000"/>
      </a:accent4>
      <a:accent5>
        <a:srgbClr val="75232F"/>
      </a:accent5>
      <a:accent6>
        <a:srgbClr val="B1B3B3"/>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2_Office Theme">
      <a:dk1>
        <a:srgbClr val="000000"/>
      </a:dk1>
      <a:lt1>
        <a:srgbClr val="FFFFFF"/>
      </a:lt1>
      <a:dk2>
        <a:srgbClr val="A7A7A7"/>
      </a:dk2>
      <a:lt2>
        <a:srgbClr val="535353"/>
      </a:lt2>
      <a:accent1>
        <a:srgbClr val="F7DF8E"/>
      </a:accent1>
      <a:accent2>
        <a:srgbClr val="FF5C38"/>
      </a:accent2>
      <a:accent3>
        <a:srgbClr val="007096"/>
      </a:accent3>
      <a:accent4>
        <a:srgbClr val="FFC000"/>
      </a:accent4>
      <a:accent5>
        <a:srgbClr val="75232F"/>
      </a:accent5>
      <a:accent6>
        <a:srgbClr val="B1B3B3"/>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6108</Words>
  <Application>Microsoft Office PowerPoint</Application>
  <PresentationFormat>Widescreen</PresentationFormat>
  <Paragraphs>636</Paragraphs>
  <Slides>53</Slides>
  <Notes>53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Barlow Medium</vt:lpstr>
      <vt:lpstr>Arial</vt:lpstr>
      <vt:lpstr>Helvetica Neue</vt:lpstr>
      <vt:lpstr>Montserrat Medium</vt:lpstr>
      <vt:lpstr>Barlow Condensed</vt:lpstr>
      <vt:lpstr>Montserrat</vt:lpstr>
      <vt:lpstr>Barlow Light</vt:lpstr>
      <vt:lpstr>Barlow SemiBold</vt:lpstr>
      <vt:lpstr>Barlow</vt:lpstr>
      <vt:lpstr>2_Office Theme</vt:lpstr>
      <vt:lpstr>Mobile Home Park Act (MHPA) Evictions</vt:lpstr>
      <vt:lpstr>PowerPoint Presentation</vt:lpstr>
      <vt:lpstr>Acronyms used in this presentation Acrónimos utilizados en ésta presentación </vt:lpstr>
      <vt:lpstr>Colorado Poverty Law Project</vt:lpstr>
      <vt:lpstr>CPLP Mobile Home Initiative</vt:lpstr>
      <vt:lpstr>Why the Mobile Home Park Act (MHPA)?</vt:lpstr>
      <vt:lpstr>Legal Disclaimer</vt:lpstr>
      <vt:lpstr>The Eviction Process under the MHPA (Current as of June 30, 2020)</vt:lpstr>
      <vt:lpstr>How MHPA Eviction Process is the SAME as Other FED Actions</vt:lpstr>
      <vt:lpstr>How MHPA Eviction Process is the SAME as Other FED Actions</vt:lpstr>
      <vt:lpstr>How MHPA Eviction Process is DIFFERENT from Other FED Actions</vt:lpstr>
      <vt:lpstr>How MHPA Eviction Process is DIFFERENT from Other FED Actions</vt:lpstr>
      <vt:lpstr>Different Grounds for Eviction (FED vs. MHPA) </vt:lpstr>
      <vt:lpstr>Written Notice</vt:lpstr>
      <vt:lpstr>Written Notice</vt:lpstr>
      <vt:lpstr>Additional Time to Comply with Notice to Quit/Right to Cure</vt:lpstr>
      <vt:lpstr>10-day Notice to Quit Exception</vt:lpstr>
      <vt:lpstr>10-day Notice to Quit Exception</vt:lpstr>
      <vt:lpstr>10-day Right to Cure Non-Payment of Rent</vt:lpstr>
      <vt:lpstr>What happens if an eviction is filed?</vt:lpstr>
      <vt:lpstr>What happens if an eviction is filed?</vt:lpstr>
      <vt:lpstr>What happens if an eviction is filed?</vt:lpstr>
      <vt:lpstr>POP Quiz</vt:lpstr>
      <vt:lpstr>POP Quiz</vt:lpstr>
      <vt:lpstr>POP Quiz</vt:lpstr>
      <vt:lpstr>Reasons for Termination under MHPA</vt:lpstr>
      <vt:lpstr>Reasons for Termination under MHPA - Continued</vt:lpstr>
      <vt:lpstr>Reasons for Termination under MHPA - Continued</vt:lpstr>
      <vt:lpstr>Enforceable Rules at a Glance</vt:lpstr>
      <vt:lpstr>Enforceable Rules Cont.</vt:lpstr>
      <vt:lpstr>Reasons for Termination under MHPA - Continued</vt:lpstr>
      <vt:lpstr>Reasons for Termination under MHPA - Continued</vt:lpstr>
      <vt:lpstr>Reasons for Termination under MHPA - Continued</vt:lpstr>
      <vt:lpstr>Overview of MHPA FED Actions</vt:lpstr>
      <vt:lpstr>Right to Additional Time to Move</vt:lpstr>
      <vt:lpstr>Overview of MHPA Eviction Actions</vt:lpstr>
      <vt:lpstr>Impacts of COVID-19 on Eviction Process</vt:lpstr>
      <vt:lpstr>Most Likely Eviction Case Related to COVID</vt:lpstr>
      <vt:lpstr>Federal Protections - CDC</vt:lpstr>
      <vt:lpstr>Federal Protections - CDC</vt:lpstr>
      <vt:lpstr>Federal Protections - CDC</vt:lpstr>
      <vt:lpstr>Federal Protections - CDC</vt:lpstr>
      <vt:lpstr>Federal Protections - CDC</vt:lpstr>
      <vt:lpstr>State Protection – Governor Polis Executive Orders</vt:lpstr>
      <vt:lpstr>Late Fees Under Governor Polis Executive Orders</vt:lpstr>
      <vt:lpstr>State Protection – Governor Polis Executive Orders</vt:lpstr>
      <vt:lpstr>State Protection – Governor Polis Executive Orders</vt:lpstr>
      <vt:lpstr>State Protection – Governor Polis Executive Orders</vt:lpstr>
      <vt:lpstr>POP Quiz</vt:lpstr>
      <vt:lpstr>POP Quiz</vt:lpstr>
      <vt:lpstr>POP Quiz</vt:lpstr>
      <vt:lpstr>HOW TO CONTACT CPLP:</vt:lpstr>
      <vt:lpstr>Thank you for joining!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Home Park Act (MHPA) Evictions</dc:title>
  <dc:creator>Paolo Diaz</dc:creator>
  <cp:lastModifiedBy>Paolo Diaz</cp:lastModifiedBy>
  <cp:revision>1</cp:revision>
  <dcterms:modified xsi:type="dcterms:W3CDTF">2021-06-01T20:18:39Z</dcterms:modified>
</cp:coreProperties>
</file>