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70" r:id="rId9"/>
    <p:sldId id="260" r:id="rId10"/>
    <p:sldId id="261" r:id="rId11"/>
    <p:sldId id="262" r:id="rId12"/>
    <p:sldId id="258" r:id="rId13"/>
    <p:sldId id="264" r:id="rId14"/>
    <p:sldId id="257" r:id="rId15"/>
    <p:sldId id="26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93538"/>
    <a:srgbClr val="25494B"/>
    <a:srgbClr val="1A7978"/>
    <a:srgbClr val="1450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0"/>
    <p:restoredTop sz="94658"/>
  </p:normalViewPr>
  <p:slideViewPr>
    <p:cSldViewPr snapToGrid="0" snapToObjects="1">
      <p:cViewPr varScale="1">
        <p:scale>
          <a:sx n="71" d="100"/>
          <a:sy n="71" d="100"/>
        </p:scale>
        <p:origin x="-7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FAPPSRV\RutteJ$\Oil%20&amp;%20Gas\Moratorium\Form2A-ApplicationBreakdow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2400">
                <a:solidFill>
                  <a:schemeClr val="tx1"/>
                </a:solidFill>
              </a:rPr>
              <a:t>Average Number of Wells Per Pad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>
              <a:solidFill>
                <a:srgbClr val="1A7978"/>
              </a:solidFill>
            </a:ln>
          </c:spPr>
          <c:marker>
            <c:symbol val="circle"/>
            <c:size val="8"/>
            <c:spPr>
              <a:solidFill>
                <a:srgbClr val="25494B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B93538"/>
                    </a:solidFill>
                  </a:defRPr>
                </a:pPr>
                <a:endParaRPr lang="en-US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Summary!$A$3:$A$10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xVal>
          <c:yVal>
            <c:numRef>
              <c:f>Summary!$G$3:$G$10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2.8</c:v>
                </c:pt>
                <c:pt idx="3">
                  <c:v>8</c:v>
                </c:pt>
                <c:pt idx="4">
                  <c:v>8.3000000000000007</c:v>
                </c:pt>
                <c:pt idx="5">
                  <c:v>13.8</c:v>
                </c:pt>
                <c:pt idx="6">
                  <c:v>15.2</c:v>
                </c:pt>
                <c:pt idx="7">
                  <c:v>24.4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7-3F63-406A-B073-425D5637298D}"/>
            </c:ext>
          </c:extLst>
        </c:ser>
        <c:dLbls/>
        <c:axId val="52799744"/>
        <c:axId val="52801536"/>
      </c:scatterChart>
      <c:valAx>
        <c:axId val="52799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52801536"/>
        <c:crosses val="autoZero"/>
        <c:crossBetween val="midCat"/>
      </c:valAx>
      <c:valAx>
        <c:axId val="528015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Number of Wells/Pad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52799744"/>
        <c:crosses val="autoZero"/>
        <c:crossBetween val="midCat"/>
      </c:valAx>
    </c:plotArea>
    <c:plotVisOnly val="1"/>
    <c:dispBlanksAs val="gap"/>
  </c:chart>
  <c:spPr>
    <a:solidFill>
      <a:schemeClr val="bg1"/>
    </a:solidFill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980C9-D0B0-6F49-BD6A-37C1C59C4DC5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38626-7EC1-1C4A-9C82-2EB088CAB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07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38626-7EC1-1C4A-9C82-2EB088CABE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16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38626-7EC1-1C4A-9C82-2EB088CABEF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66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Uses existing County road network and conditions</a:t>
            </a:r>
          </a:p>
          <a:p>
            <a:r>
              <a:rPr lang="en-US" sz="2000" dirty="0"/>
              <a:t>Uses studies from Colorado and around the country for trip generation, truck types, truck weights, etc.</a:t>
            </a:r>
          </a:p>
          <a:p>
            <a:r>
              <a:rPr lang="en-US" sz="2000" dirty="0"/>
              <a:t>Considers development possibilities across all of unincorporated Adams County</a:t>
            </a:r>
          </a:p>
          <a:p>
            <a:r>
              <a:rPr lang="en-US" sz="2000" dirty="0"/>
              <a:t>Assesses roadway needs only for roads that Adams County is responsible for</a:t>
            </a:r>
          </a:p>
          <a:p>
            <a:r>
              <a:rPr lang="en-US" sz="2000" dirty="0"/>
              <a:t>Looks at development and production phases</a:t>
            </a:r>
          </a:p>
          <a:p>
            <a:pPr lvl="1"/>
            <a:r>
              <a:rPr lang="en-US" sz="1600" dirty="0"/>
              <a:t>Development: pad construction, drilling, and completion</a:t>
            </a:r>
          </a:p>
          <a:p>
            <a:pPr lvl="1"/>
            <a:r>
              <a:rPr lang="en-US" sz="1600" dirty="0"/>
              <a:t>Production: 10 years</a:t>
            </a:r>
          </a:p>
          <a:p>
            <a:r>
              <a:rPr lang="en-US" sz="2000" dirty="0"/>
              <a:t>Uses transportation engineering standard calculations to determine oil and gas industry’s proportional share of road deterioration and multimodal safety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38626-7EC1-1C4A-9C82-2EB088CABEF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04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2785" y="3602038"/>
            <a:ext cx="482468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726105"/>
            <a:ext cx="1991925" cy="1407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7469" y="3726104"/>
            <a:ext cx="2395351" cy="14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11680"/>
            <a:ext cx="10515600" cy="255079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014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95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95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308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82240"/>
            <a:ext cx="5157787" cy="2987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308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82240"/>
            <a:ext cx="5183188" cy="2987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43" y="0"/>
            <a:ext cx="3932237" cy="2057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7631" y="648399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84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10" y="5936161"/>
            <a:ext cx="1063408" cy="75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7196" y="5936162"/>
            <a:ext cx="1278781" cy="751475"/>
          </a:xfrm>
          <a:prstGeom prst="rect">
            <a:avLst/>
          </a:prstGeom>
        </p:spPr>
      </p:pic>
      <p:sp>
        <p:nvSpPr>
          <p:cNvPr id="11" name="Double Bracket 10"/>
          <p:cNvSpPr/>
          <p:nvPr userDrawn="1"/>
        </p:nvSpPr>
        <p:spPr>
          <a:xfrm>
            <a:off x="4937760" y="209006"/>
            <a:ext cx="7080069" cy="6478630"/>
          </a:xfrm>
          <a:prstGeom prst="bracketPair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15" y="0"/>
            <a:ext cx="3932237" cy="2057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209006"/>
            <a:ext cx="7080069" cy="6478630"/>
          </a:xfrm>
          <a:prstGeom prst="roundRect">
            <a:avLst>
              <a:gd name="adj" fmla="val 16640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21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10" y="5936161"/>
            <a:ext cx="1063408" cy="75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7196" y="5936162"/>
            <a:ext cx="1278781" cy="751475"/>
          </a:xfrm>
          <a:prstGeom prst="rect">
            <a:avLst/>
          </a:prstGeom>
        </p:spPr>
      </p:pic>
      <p:sp>
        <p:nvSpPr>
          <p:cNvPr id="10" name="Double Bracket 9"/>
          <p:cNvSpPr/>
          <p:nvPr userDrawn="1"/>
        </p:nvSpPr>
        <p:spPr>
          <a:xfrm>
            <a:off x="4937760" y="209006"/>
            <a:ext cx="7080069" cy="6478630"/>
          </a:xfrm>
          <a:prstGeom prst="bracketPair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67542"/>
          </a:xfrm>
          <a:prstGeom prst="rect">
            <a:avLst/>
          </a:prstGeom>
          <a:solidFill>
            <a:schemeClr val="accent3"/>
          </a:solidFill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571" y="1800157"/>
            <a:ext cx="10012680" cy="4026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10" y="5936161"/>
            <a:ext cx="1063408" cy="751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7196" y="5936162"/>
            <a:ext cx="1278781" cy="751475"/>
          </a:xfrm>
          <a:prstGeom prst="rect">
            <a:avLst/>
          </a:prstGeom>
        </p:spPr>
      </p:pic>
      <p:sp>
        <p:nvSpPr>
          <p:cNvPr id="9" name="Double Bracket 8"/>
          <p:cNvSpPr/>
          <p:nvPr userDrawn="1"/>
        </p:nvSpPr>
        <p:spPr>
          <a:xfrm>
            <a:off x="435428" y="1800157"/>
            <a:ext cx="11338560" cy="4026535"/>
          </a:xfrm>
          <a:prstGeom prst="bracketPair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9591"/>
            <a:ext cx="9144000" cy="1810372"/>
          </a:xfrm>
        </p:spPr>
        <p:txBody>
          <a:bodyPr/>
          <a:lstStyle/>
          <a:p>
            <a:r>
              <a:rPr lang="en-US" dirty="0"/>
              <a:t>Adams County Oil &amp; Gas</a:t>
            </a:r>
            <a:br>
              <a:rPr lang="en-US" dirty="0"/>
            </a:br>
            <a:r>
              <a:rPr lang="en-US" dirty="0"/>
              <a:t>Traffic Impact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Public Meeting</a:t>
            </a:r>
          </a:p>
          <a:p>
            <a:r>
              <a:rPr lang="en-US" dirty="0"/>
              <a:t>August 9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xmlns="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&amp; Gas Activity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0" y="1800157"/>
            <a:ext cx="10788691" cy="4026535"/>
          </a:xfrm>
        </p:spPr>
        <p:txBody>
          <a:bodyPr anchor="b">
            <a:normAutofit/>
          </a:bodyPr>
          <a:lstStyle/>
          <a:p>
            <a:r>
              <a:rPr lang="en-US" sz="2000" b="1" dirty="0"/>
              <a:t>Development phase </a:t>
            </a:r>
            <a:r>
              <a:rPr lang="en-US" sz="2000" dirty="0"/>
              <a:t>(once lease and exploration complete):</a:t>
            </a:r>
          </a:p>
          <a:p>
            <a:pPr lvl="1"/>
            <a:r>
              <a:rPr lang="en-US" sz="2000" dirty="0"/>
              <a:t>Pad construction </a:t>
            </a:r>
            <a:r>
              <a:rPr lang="en-US" sz="1800" dirty="0"/>
              <a:t>– </a:t>
            </a:r>
            <a:r>
              <a:rPr lang="en-US" sz="1800" dirty="0">
                <a:solidFill>
                  <a:srgbClr val="B93538"/>
                </a:solidFill>
              </a:rPr>
              <a:t>5-7 days total</a:t>
            </a:r>
          </a:p>
          <a:p>
            <a:pPr lvl="2"/>
            <a:r>
              <a:rPr lang="en-US" sz="1600" dirty="0"/>
              <a:t>Preparing the site, including building the access road and the well pad.</a:t>
            </a:r>
          </a:p>
          <a:p>
            <a:pPr lvl="1"/>
            <a:r>
              <a:rPr lang="en-US" sz="2000" dirty="0"/>
              <a:t>Drilling</a:t>
            </a:r>
            <a:r>
              <a:rPr lang="en-US" sz="1800" dirty="0"/>
              <a:t> – </a:t>
            </a:r>
            <a:r>
              <a:rPr lang="en-US" sz="1800" dirty="0">
                <a:solidFill>
                  <a:srgbClr val="B93538"/>
                </a:solidFill>
              </a:rPr>
              <a:t>3-7 days/well</a:t>
            </a:r>
          </a:p>
          <a:p>
            <a:pPr lvl="2"/>
            <a:r>
              <a:rPr lang="en-US" sz="1600" dirty="0"/>
              <a:t>The process of drilling the well to the desired depth and completing the requisite number of horizontal bores.</a:t>
            </a:r>
          </a:p>
          <a:p>
            <a:pPr lvl="1"/>
            <a:r>
              <a:rPr lang="en-US" sz="2000" dirty="0"/>
              <a:t>Completion</a:t>
            </a:r>
            <a:r>
              <a:rPr lang="en-US" sz="1800" dirty="0"/>
              <a:t> – </a:t>
            </a:r>
            <a:r>
              <a:rPr lang="en-US" sz="1800" dirty="0">
                <a:solidFill>
                  <a:srgbClr val="B93538"/>
                </a:solidFill>
              </a:rPr>
              <a:t>2-5 days/well</a:t>
            </a:r>
          </a:p>
          <a:p>
            <a:pPr lvl="2"/>
            <a:r>
              <a:rPr lang="en-US" sz="1600" dirty="0"/>
              <a:t>Converting the well system to a producing well, typically by fracturing the shale and completing the production well requirements. Removing flowback water from the well pad. </a:t>
            </a:r>
          </a:p>
          <a:p>
            <a:r>
              <a:rPr lang="en-US" sz="2000" b="1" dirty="0"/>
              <a:t>Production phase </a:t>
            </a:r>
            <a:r>
              <a:rPr lang="en-US" sz="2000" dirty="0"/>
              <a:t>(extracting, storing and distributing the resource)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0822"/>
            <a:ext cx="12192000" cy="123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79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Elevated Impacts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958603"/>
              </p:ext>
            </p:extLst>
          </p:nvPr>
        </p:nvGraphicFramePr>
        <p:xfrm>
          <a:off x="1089025" y="1999005"/>
          <a:ext cx="10012364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56610">
                  <a:extLst>
                    <a:ext uri="{9D8B030D-6E8A-4147-A177-3AD203B41FA5}">
                      <a16:colId xmlns:a16="http://schemas.microsoft.com/office/drawing/2014/main" xmlns="" val="2726655345"/>
                    </a:ext>
                  </a:extLst>
                </a:gridCol>
                <a:gridCol w="2703443">
                  <a:extLst>
                    <a:ext uri="{9D8B030D-6E8A-4147-A177-3AD203B41FA5}">
                      <a16:colId xmlns:a16="http://schemas.microsoft.com/office/drawing/2014/main" xmlns="" val="4189195352"/>
                    </a:ext>
                  </a:extLst>
                </a:gridCol>
                <a:gridCol w="2862470">
                  <a:extLst>
                    <a:ext uri="{9D8B030D-6E8A-4147-A177-3AD203B41FA5}">
                      <a16:colId xmlns:a16="http://schemas.microsoft.com/office/drawing/2014/main" xmlns="" val="1338737446"/>
                    </a:ext>
                  </a:extLst>
                </a:gridCol>
                <a:gridCol w="3189841">
                  <a:extLst>
                    <a:ext uri="{9D8B030D-6E8A-4147-A177-3AD203B41FA5}">
                      <a16:colId xmlns:a16="http://schemas.microsoft.com/office/drawing/2014/main" xmlns="" val="136246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Vehicle: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Passenger 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Water Tanker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Specialized Trucks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3319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Unit: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450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Weight: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 x a 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 x a 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3366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Impact: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2,000-6,000 x a 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15,000-46,000 x a 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5500012"/>
                  </a:ext>
                </a:extLst>
              </a:tr>
            </a:tbl>
          </a:graphicData>
        </a:graphic>
      </p:graphicFrame>
      <p:pic>
        <p:nvPicPr>
          <p:cNvPr id="5" name="Picture 4" descr="Dynamic Heavy Haul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899" y="3582255"/>
            <a:ext cx="2884616" cy="2165528"/>
          </a:xfrm>
          <a:prstGeom prst="rect">
            <a:avLst/>
          </a:prstGeom>
          <a:noFill/>
          <a:ln w="19050">
            <a:solidFill>
              <a:srgbClr val="1450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65210" y="5747783"/>
            <a:ext cx="11673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Credit: PACCAR Inc</a:t>
            </a:r>
          </a:p>
        </p:txBody>
      </p:sp>
    </p:spTree>
    <p:extLst>
      <p:ext uri="{BB962C8B-B14F-4D97-AF65-F5344CB8AC3E}">
        <p14:creationId xmlns:p14="http://schemas.microsoft.com/office/powerpoint/2010/main" xmlns="" val="136454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Study</a:t>
            </a:r>
            <a:br>
              <a:rPr lang="en-US" sz="4400" dirty="0"/>
            </a:br>
            <a:r>
              <a:rPr lang="en-US" sz="4400" dirty="0"/>
              <a:t>Process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442" r="-6991"/>
          <a:stretch/>
        </p:blipFill>
        <p:spPr>
          <a:xfrm>
            <a:off x="4599445" y="882337"/>
            <a:ext cx="7592555" cy="4846320"/>
          </a:xfrm>
        </p:spPr>
      </p:pic>
    </p:spTree>
    <p:extLst>
      <p:ext uri="{BB962C8B-B14F-4D97-AF65-F5344CB8AC3E}">
        <p14:creationId xmlns:p14="http://schemas.microsoft.com/office/powerpoint/2010/main" xmlns="" val="153477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Activities Included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Paved roads</a:t>
            </a:r>
          </a:p>
          <a:p>
            <a:pPr lvl="1"/>
            <a:r>
              <a:rPr lang="en-US" dirty="0"/>
              <a:t>Additional asphalt overlay to offset impacts</a:t>
            </a:r>
          </a:p>
          <a:p>
            <a:pPr lvl="1"/>
            <a:r>
              <a:rPr lang="en-US" dirty="0"/>
              <a:t>Expedited reconstruction due to faster expiration of service life</a:t>
            </a:r>
          </a:p>
          <a:p>
            <a:pPr lvl="1"/>
            <a:r>
              <a:rPr lang="en-US" dirty="0"/>
              <a:t>Adding shoulders to offset impacts to multimodal safety</a:t>
            </a:r>
          </a:p>
          <a:p>
            <a:r>
              <a:rPr lang="en-US" dirty="0"/>
              <a:t>Gravel roads</a:t>
            </a:r>
          </a:p>
          <a:p>
            <a:pPr lvl="1"/>
            <a:r>
              <a:rPr lang="en-US" dirty="0"/>
              <a:t>New gravel</a:t>
            </a:r>
          </a:p>
          <a:p>
            <a:pPr lvl="1"/>
            <a:r>
              <a:rPr lang="en-US" dirty="0"/>
              <a:t>Additional grading</a:t>
            </a:r>
          </a:p>
          <a:p>
            <a:pPr lvl="1"/>
            <a:r>
              <a:rPr lang="en-US" dirty="0"/>
              <a:t>Increased dust suppression applications</a:t>
            </a:r>
          </a:p>
          <a:p>
            <a:pPr lvl="1"/>
            <a:r>
              <a:rPr lang="en-US" dirty="0"/>
              <a:t>Paving (&gt; 400 ADT)</a:t>
            </a:r>
          </a:p>
        </p:txBody>
      </p:sp>
    </p:spTree>
    <p:extLst>
      <p:ext uri="{BB962C8B-B14F-4D97-AF65-F5344CB8AC3E}">
        <p14:creationId xmlns:p14="http://schemas.microsoft.com/office/powerpoint/2010/main" xmlns="" val="61567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Fee</a:t>
            </a:r>
            <a:br>
              <a:rPr lang="en-US" sz="4400" dirty="0"/>
            </a:br>
            <a:r>
              <a:rPr lang="en-US" sz="4400" dirty="0"/>
              <a:t>Calculation Methodology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61" r="-553" b="-2041"/>
          <a:stretch/>
        </p:blipFill>
        <p:spPr>
          <a:xfrm>
            <a:off x="4630190" y="1721920"/>
            <a:ext cx="7315200" cy="3657600"/>
          </a:xfrm>
        </p:spPr>
      </p:pic>
    </p:spTree>
    <p:extLst>
      <p:ext uri="{BB962C8B-B14F-4D97-AF65-F5344CB8AC3E}">
        <p14:creationId xmlns:p14="http://schemas.microsoft.com/office/powerpoint/2010/main" xmlns="" val="63396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0" y="1800157"/>
            <a:ext cx="10310949" cy="4026535"/>
          </a:xfrm>
        </p:spPr>
        <p:txBody>
          <a:bodyPr/>
          <a:lstStyle/>
          <a:p>
            <a:r>
              <a:rPr lang="en-US" dirty="0"/>
              <a:t>Public and stakeholder outreach</a:t>
            </a:r>
          </a:p>
          <a:p>
            <a:r>
              <a:rPr lang="en-US" dirty="0"/>
              <a:t>Next meeting dates: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Public Hearings before the Board of County Commissioners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345625"/>
              </p:ext>
            </p:extLst>
          </p:nvPr>
        </p:nvGraphicFramePr>
        <p:xfrm>
          <a:off x="1398016" y="3109298"/>
          <a:ext cx="9696705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32235">
                  <a:extLst>
                    <a:ext uri="{9D8B030D-6E8A-4147-A177-3AD203B41FA5}">
                      <a16:colId xmlns:a16="http://schemas.microsoft.com/office/drawing/2014/main" xmlns="" val="1665016916"/>
                    </a:ext>
                  </a:extLst>
                </a:gridCol>
                <a:gridCol w="3232235">
                  <a:extLst>
                    <a:ext uri="{9D8B030D-6E8A-4147-A177-3AD203B41FA5}">
                      <a16:colId xmlns:a16="http://schemas.microsoft.com/office/drawing/2014/main" xmlns="" val="2717983486"/>
                    </a:ext>
                  </a:extLst>
                </a:gridCol>
                <a:gridCol w="3232235">
                  <a:extLst>
                    <a:ext uri="{9D8B030D-6E8A-4147-A177-3AD203B41FA5}">
                      <a16:colId xmlns:a16="http://schemas.microsoft.com/office/drawing/2014/main" xmlns="" val="420450998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 Involvement Meetings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474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Date &amp;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7164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8/9/17 from</a:t>
                      </a:r>
                      <a:r>
                        <a:rPr lang="en-US" baseline="0" dirty="0"/>
                        <a:t> 6-7:30pm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Eagle View Adult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979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8/16/17 at 6:30pm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Oil &amp; Gas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Eagle View Adult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976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8/21/17 from 6-7:30pm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Eagle View Adult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7296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5963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Thank you for coming!</a:t>
            </a:r>
          </a:p>
        </p:txBody>
      </p:sp>
    </p:spTree>
    <p:extLst>
      <p:ext uri="{BB962C8B-B14F-4D97-AF65-F5344CB8AC3E}">
        <p14:creationId xmlns:p14="http://schemas.microsoft.com/office/powerpoint/2010/main" xmlns="" val="416185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Presentation by Adams County and FHU</a:t>
            </a:r>
          </a:p>
          <a:p>
            <a:r>
              <a:rPr lang="en-US" dirty="0"/>
              <a:t>Table discussion and comments</a:t>
            </a:r>
          </a:p>
          <a:p>
            <a:r>
              <a:rPr lang="en-US" dirty="0"/>
              <a:t>Next steps</a:t>
            </a:r>
          </a:p>
          <a:p>
            <a:r>
              <a:rPr lang="en-US" dirty="0"/>
              <a:t>Close meeting</a:t>
            </a:r>
          </a:p>
        </p:txBody>
      </p:sp>
    </p:spTree>
    <p:extLst>
      <p:ext uri="{BB962C8B-B14F-4D97-AF65-F5344CB8AC3E}">
        <p14:creationId xmlns:p14="http://schemas.microsoft.com/office/powerpoint/2010/main" xmlns="" val="105346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Traffic Impact Fee?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 charged to new development used to pay for capital improvements required as a result of the new development</a:t>
            </a:r>
          </a:p>
          <a:p>
            <a:r>
              <a:rPr lang="en-US" dirty="0"/>
              <a:t>Required for traffic-generating development</a:t>
            </a:r>
          </a:p>
          <a:p>
            <a:pPr lvl="1"/>
            <a:r>
              <a:rPr lang="en-US" dirty="0"/>
              <a:t>Single-family homes</a:t>
            </a:r>
          </a:p>
          <a:p>
            <a:pPr lvl="1"/>
            <a:r>
              <a:rPr lang="en-US" dirty="0"/>
              <a:t>Commercial/industrial developments</a:t>
            </a:r>
          </a:p>
          <a:p>
            <a:pPr lvl="1"/>
            <a:r>
              <a:rPr lang="en-US" u="sng" dirty="0"/>
              <a:t>Proposed</a:t>
            </a:r>
            <a:r>
              <a:rPr lang="en-US" dirty="0"/>
              <a:t>: Oil and gas</a:t>
            </a:r>
          </a:p>
        </p:txBody>
      </p:sp>
    </p:spTree>
    <p:extLst>
      <p:ext uri="{BB962C8B-B14F-4D97-AF65-F5344CB8AC3E}">
        <p14:creationId xmlns:p14="http://schemas.microsoft.com/office/powerpoint/2010/main" xmlns="" val="371977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of Oil &amp; Gas in Adams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2014 </a:t>
            </a:r>
          </a:p>
          <a:p>
            <a:pPr lvl="1"/>
            <a:r>
              <a:rPr lang="en-US" dirty="0"/>
              <a:t>An increase in oil and gas development</a:t>
            </a:r>
          </a:p>
          <a:p>
            <a:r>
              <a:rPr lang="en-US" dirty="0"/>
              <a:t>2015 </a:t>
            </a:r>
          </a:p>
          <a:p>
            <a:pPr lvl="1"/>
            <a:r>
              <a:rPr lang="en-US" dirty="0"/>
              <a:t>Adams County adopted oil and gas regulations, with an MOU option (blanket agreement for all sites)</a:t>
            </a:r>
          </a:p>
          <a:p>
            <a:pPr lvl="1"/>
            <a:r>
              <a:rPr lang="en-US" dirty="0"/>
              <a:t>An increase in large, multi-well pads</a:t>
            </a:r>
          </a:p>
          <a:p>
            <a:r>
              <a:rPr lang="en-US" dirty="0"/>
              <a:t>2016 </a:t>
            </a:r>
          </a:p>
          <a:p>
            <a:pPr lvl="1"/>
            <a:r>
              <a:rPr lang="en-US" dirty="0"/>
              <a:t>Adams County adopted oil and gas regulations requiring site-specific approval</a:t>
            </a:r>
          </a:p>
          <a:p>
            <a:pPr lvl="1"/>
            <a:r>
              <a:rPr lang="en-US" dirty="0"/>
              <a:t>Board of County Commissioners gave direction to develop an oil and gas traffic impact fee</a:t>
            </a:r>
          </a:p>
        </p:txBody>
      </p:sp>
    </p:spTree>
    <p:extLst>
      <p:ext uri="{BB962C8B-B14F-4D97-AF65-F5344CB8AC3E}">
        <p14:creationId xmlns:p14="http://schemas.microsoft.com/office/powerpoint/2010/main" xmlns="" val="51675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Shale Oil &amp; Gas in Colorado</a:t>
            </a:r>
          </a:p>
        </p:txBody>
      </p:sp>
      <p:pic>
        <p:nvPicPr>
          <p:cNvPr id="3" name="Content Placeholder 3" descr="DJ_Basin_Niobrara_Codell.png"/>
          <p:cNvPicPr>
            <a:picLocks noChangeAspect="1"/>
          </p:cNvPicPr>
          <p:nvPr/>
        </p:nvPicPr>
        <p:blipFill>
          <a:blip r:embed="rId3" cstate="print"/>
          <a:srcRect l="3663" t="15152" r="7208" b="15819"/>
          <a:stretch>
            <a:fillRect/>
          </a:stretch>
        </p:blipFill>
        <p:spPr>
          <a:xfrm>
            <a:off x="3047999" y="1663147"/>
            <a:ext cx="8991600" cy="5050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731" y="3513690"/>
            <a:ext cx="2325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</a:t>
            </a:r>
          </a:p>
          <a:p>
            <a:r>
              <a:rPr lang="en-US" sz="1000" dirty="0"/>
              <a:t>http://www.shaleexperts.com/plays/niobrara-shale/Overview?menu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66934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Northwest Adams County:</a:t>
            </a:r>
            <a:br>
              <a:rPr lang="en-US" dirty="0"/>
            </a:br>
            <a:r>
              <a:rPr lang="en-US" dirty="0"/>
              <a:t>Historical Oil &amp; Gas Development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19200" y="2018327"/>
            <a:ext cx="9654208" cy="3611535"/>
            <a:chOff x="76200" y="2057400"/>
            <a:chExt cx="8995270" cy="3365033"/>
          </a:xfrm>
        </p:grpSpPr>
        <p:pic>
          <p:nvPicPr>
            <p:cNvPr id="6" name="Picture 2" descr="C:\Users\RutteJ\Desktop\Wells and Cities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2057400"/>
              <a:ext cx="8995270" cy="3365033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981200" y="4572000"/>
              <a:ext cx="1295400" cy="28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Thornton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7400" y="2743200"/>
              <a:ext cx="1295400" cy="28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Brighton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" y="5105400"/>
              <a:ext cx="1260434" cy="28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Westminster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7683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Northwest Adams County:</a:t>
            </a:r>
            <a:br>
              <a:rPr lang="en-US" dirty="0"/>
            </a:br>
            <a:r>
              <a:rPr lang="en-US" dirty="0"/>
              <a:t>Current Oil &amp; Gas Development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216152" y="2020824"/>
            <a:ext cx="9656064" cy="3642200"/>
            <a:chOff x="76200" y="2094830"/>
            <a:chExt cx="8991601" cy="3391569"/>
          </a:xfrm>
        </p:grpSpPr>
        <p:pic>
          <p:nvPicPr>
            <p:cNvPr id="10" name="Picture 2" descr="C:\Users\RutteJ\Desktop\Wells and Cities.PNG"/>
            <p:cNvPicPr>
              <a:picLocks noChangeAspect="1" noChangeArrowheads="1"/>
            </p:cNvPicPr>
            <p:nvPr/>
          </p:nvPicPr>
          <p:blipFill>
            <a:blip r:embed="rId2" cstate="print"/>
            <a:srcRect r="1715"/>
            <a:stretch>
              <a:fillRect/>
            </a:stretch>
          </p:blipFill>
          <p:spPr bwMode="auto">
            <a:xfrm>
              <a:off x="76200" y="2094830"/>
              <a:ext cx="8991601" cy="3391569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983509" y="4606688"/>
              <a:ext cx="1295400" cy="28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Thornton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66246" y="2776012"/>
              <a:ext cx="1295400" cy="28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Brighton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833" y="5143119"/>
              <a:ext cx="1402532" cy="28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Westminster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9521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Drilling</a:t>
            </a:r>
            <a:br>
              <a:rPr lang="en-US" sz="4400" dirty="0"/>
            </a:br>
            <a:r>
              <a:rPr lang="en-US" sz="4400" dirty="0"/>
              <a:t>Trend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8843" y="2172399"/>
            <a:ext cx="4266997" cy="3655377"/>
          </a:xfrm>
        </p:spPr>
        <p:txBody>
          <a:bodyPr>
            <a:normAutofit/>
          </a:bodyPr>
          <a:lstStyle/>
          <a:p>
            <a:r>
              <a:rPr lang="en-US" sz="2800" dirty="0"/>
              <a:t>Horizontal drilling allows for consolidation of many wells on a single pad site</a:t>
            </a:r>
          </a:p>
          <a:p>
            <a:r>
              <a:rPr lang="en-US" sz="2800" dirty="0"/>
              <a:t>Results in a consolidation of impacts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812558755"/>
              </p:ext>
            </p:extLst>
          </p:nvPr>
        </p:nvGraphicFramePr>
        <p:xfrm>
          <a:off x="5059680" y="1207008"/>
          <a:ext cx="6815328" cy="44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9299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potential impacts of oil and gas industry on Adams County’s roads</a:t>
            </a:r>
          </a:p>
          <a:p>
            <a:r>
              <a:rPr lang="en-US" dirty="0"/>
              <a:t>Estimate general magnitude of:</a:t>
            </a:r>
          </a:p>
          <a:p>
            <a:pPr lvl="1"/>
            <a:r>
              <a:rPr lang="en-US" dirty="0"/>
              <a:t>Oil and gas related truck traffic</a:t>
            </a:r>
          </a:p>
          <a:p>
            <a:pPr lvl="1"/>
            <a:r>
              <a:rPr lang="en-US" dirty="0"/>
              <a:t>Incremental road deterioration</a:t>
            </a:r>
          </a:p>
          <a:p>
            <a:pPr lvl="1"/>
            <a:r>
              <a:rPr lang="en-US" dirty="0"/>
              <a:t>Multimodal safety needs</a:t>
            </a:r>
          </a:p>
          <a:p>
            <a:r>
              <a:rPr lang="en-US" dirty="0"/>
              <a:t>Calculate an impact fee to allow the County to offset increased road deterioration and multimodal safety costs</a:t>
            </a:r>
          </a:p>
        </p:txBody>
      </p:sp>
    </p:spTree>
    <p:extLst>
      <p:ext uri="{BB962C8B-B14F-4D97-AF65-F5344CB8AC3E}">
        <p14:creationId xmlns:p14="http://schemas.microsoft.com/office/powerpoint/2010/main" xmlns="" val="399162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ams County Oil &amp; Gas">
      <a:dk1>
        <a:srgbClr val="000000"/>
      </a:dk1>
      <a:lt1>
        <a:srgbClr val="FFFFFF"/>
      </a:lt1>
      <a:dk2>
        <a:srgbClr val="24494B"/>
      </a:dk2>
      <a:lt2>
        <a:srgbClr val="E7E6E6"/>
      </a:lt2>
      <a:accent1>
        <a:srgbClr val="579FD1"/>
      </a:accent1>
      <a:accent2>
        <a:srgbClr val="B93438"/>
      </a:accent2>
      <a:accent3>
        <a:srgbClr val="A89E91"/>
      </a:accent3>
      <a:accent4>
        <a:srgbClr val="F3D186"/>
      </a:accent4>
      <a:accent5>
        <a:srgbClr val="145034"/>
      </a:accent5>
      <a:accent6>
        <a:srgbClr val="1A7978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574</Words>
  <Application>Microsoft Office PowerPoint</Application>
  <PresentationFormat>Custom</PresentationFormat>
  <Paragraphs>119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Adams County Oil &amp; Gas Traffic Impact Study</vt:lpstr>
      <vt:lpstr>Meeting Agenda</vt:lpstr>
      <vt:lpstr>What is a Traffic Impact Fee?</vt:lpstr>
      <vt:lpstr>Background of Oil &amp; Gas in Adams County</vt:lpstr>
      <vt:lpstr>Shale Oil &amp; Gas in Colorado</vt:lpstr>
      <vt:lpstr>Northwest Adams County: Historical Oil &amp; Gas Development</vt:lpstr>
      <vt:lpstr>Northwest Adams County: Current Oil &amp; Gas Development</vt:lpstr>
      <vt:lpstr>Drilling Trend</vt:lpstr>
      <vt:lpstr>Study Objectives</vt:lpstr>
      <vt:lpstr>Oil &amp; Gas Activity Overview</vt:lpstr>
      <vt:lpstr>Elevated Impacts</vt:lpstr>
      <vt:lpstr>Study Process</vt:lpstr>
      <vt:lpstr>Mitigation Activities Included</vt:lpstr>
      <vt:lpstr>Fee Calculation Methodology</vt:lpstr>
      <vt:lpstr>Next Steps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Meghan.Adams</dc:creator>
  <cp:lastModifiedBy>Lamerc</cp:lastModifiedBy>
  <cp:revision>38</cp:revision>
  <dcterms:created xsi:type="dcterms:W3CDTF">2017-08-08T15:22:15Z</dcterms:created>
  <dcterms:modified xsi:type="dcterms:W3CDTF">2017-08-24T16:29:28Z</dcterms:modified>
</cp:coreProperties>
</file>